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4"/>
  </p:notesMasterIdLst>
  <p:sldIdLst>
    <p:sldId id="256" r:id="rId2"/>
    <p:sldId id="319" r:id="rId3"/>
    <p:sldId id="263" r:id="rId4"/>
    <p:sldId id="285" r:id="rId5"/>
    <p:sldId id="501" r:id="rId6"/>
    <p:sldId id="389" r:id="rId7"/>
    <p:sldId id="390" r:id="rId8"/>
    <p:sldId id="320" r:id="rId9"/>
    <p:sldId id="321" r:id="rId10"/>
    <p:sldId id="353" r:id="rId11"/>
    <p:sldId id="505" r:id="rId12"/>
    <p:sldId id="506" r:id="rId13"/>
    <p:sldId id="507" r:id="rId14"/>
    <p:sldId id="508" r:id="rId15"/>
    <p:sldId id="511" r:id="rId16"/>
    <p:sldId id="509" r:id="rId17"/>
    <p:sldId id="512" r:id="rId18"/>
    <p:sldId id="510" r:id="rId19"/>
    <p:sldId id="513" r:id="rId20"/>
    <p:sldId id="503" r:id="rId21"/>
    <p:sldId id="514" r:id="rId22"/>
    <p:sldId id="529" r:id="rId23"/>
    <p:sldId id="530" r:id="rId24"/>
    <p:sldId id="531" r:id="rId25"/>
    <p:sldId id="532" r:id="rId26"/>
    <p:sldId id="533" r:id="rId27"/>
    <p:sldId id="534" r:id="rId28"/>
    <p:sldId id="535" r:id="rId29"/>
    <p:sldId id="536" r:id="rId30"/>
    <p:sldId id="537" r:id="rId31"/>
    <p:sldId id="538" r:id="rId32"/>
    <p:sldId id="539" r:id="rId33"/>
    <p:sldId id="502" r:id="rId34"/>
    <p:sldId id="354" r:id="rId35"/>
    <p:sldId id="365" r:id="rId36"/>
    <p:sldId id="355" r:id="rId37"/>
    <p:sldId id="397" r:id="rId38"/>
    <p:sldId id="356" r:id="rId39"/>
    <p:sldId id="396" r:id="rId40"/>
    <p:sldId id="367" r:id="rId41"/>
    <p:sldId id="357" r:id="rId42"/>
    <p:sldId id="358" r:id="rId43"/>
    <p:sldId id="368" r:id="rId44"/>
    <p:sldId id="359" r:id="rId45"/>
    <p:sldId id="360" r:id="rId46"/>
    <p:sldId id="361" r:id="rId47"/>
    <p:sldId id="399" r:id="rId48"/>
    <p:sldId id="363" r:id="rId49"/>
    <p:sldId id="400" r:id="rId50"/>
    <p:sldId id="362" r:id="rId51"/>
    <p:sldId id="364" r:id="rId52"/>
    <p:sldId id="369" r:id="rId53"/>
    <p:sldId id="370" r:id="rId54"/>
    <p:sldId id="379" r:id="rId55"/>
    <p:sldId id="372" r:id="rId56"/>
    <p:sldId id="373" r:id="rId57"/>
    <p:sldId id="374" r:id="rId58"/>
    <p:sldId id="422" r:id="rId59"/>
    <p:sldId id="433" r:id="rId60"/>
    <p:sldId id="432" r:id="rId61"/>
    <p:sldId id="434" r:id="rId62"/>
    <p:sldId id="431" r:id="rId63"/>
    <p:sldId id="435" r:id="rId64"/>
    <p:sldId id="430" r:id="rId65"/>
    <p:sldId id="429" r:id="rId66"/>
    <p:sldId id="423" r:id="rId67"/>
    <p:sldId id="428" r:id="rId68"/>
    <p:sldId id="443" r:id="rId69"/>
    <p:sldId id="438" r:id="rId70"/>
    <p:sldId id="457" r:id="rId71"/>
    <p:sldId id="461" r:id="rId72"/>
    <p:sldId id="473" r:id="rId73"/>
    <p:sldId id="474" r:id="rId74"/>
    <p:sldId id="475" r:id="rId75"/>
    <p:sldId id="476" r:id="rId76"/>
    <p:sldId id="477" r:id="rId77"/>
    <p:sldId id="478" r:id="rId78"/>
    <p:sldId id="479" r:id="rId79"/>
    <p:sldId id="480" r:id="rId80"/>
    <p:sldId id="481" r:id="rId81"/>
    <p:sldId id="404" r:id="rId82"/>
    <p:sldId id="525" r:id="rId83"/>
    <p:sldId id="516" r:id="rId84"/>
    <p:sldId id="526" r:id="rId85"/>
    <p:sldId id="517" r:id="rId86"/>
    <p:sldId id="527" r:id="rId87"/>
    <p:sldId id="518" r:id="rId88"/>
    <p:sldId id="528" r:id="rId89"/>
    <p:sldId id="515" r:id="rId90"/>
    <p:sldId id="405" r:id="rId91"/>
    <p:sldId id="406" r:id="rId92"/>
    <p:sldId id="407" r:id="rId93"/>
    <p:sldId id="408" r:id="rId94"/>
    <p:sldId id="409" r:id="rId95"/>
    <p:sldId id="410" r:id="rId96"/>
    <p:sldId id="411" r:id="rId97"/>
    <p:sldId id="412" r:id="rId98"/>
    <p:sldId id="413" r:id="rId99"/>
    <p:sldId id="414" r:id="rId100"/>
    <p:sldId id="415" r:id="rId101"/>
    <p:sldId id="416" r:id="rId102"/>
    <p:sldId id="417" r:id="rId103"/>
    <p:sldId id="418" r:id="rId104"/>
    <p:sldId id="419" r:id="rId105"/>
    <p:sldId id="420" r:id="rId106"/>
    <p:sldId id="421" r:id="rId107"/>
    <p:sldId id="486" r:id="rId108"/>
    <p:sldId id="487" r:id="rId109"/>
    <p:sldId id="488" r:id="rId110"/>
    <p:sldId id="489" r:id="rId111"/>
    <p:sldId id="490" r:id="rId112"/>
    <p:sldId id="492" r:id="rId113"/>
    <p:sldId id="493" r:id="rId114"/>
    <p:sldId id="494" r:id="rId115"/>
    <p:sldId id="495" r:id="rId116"/>
    <p:sldId id="496" r:id="rId117"/>
    <p:sldId id="497" r:id="rId118"/>
    <p:sldId id="498" r:id="rId119"/>
    <p:sldId id="499" r:id="rId120"/>
    <p:sldId id="540" r:id="rId121"/>
    <p:sldId id="500" r:id="rId122"/>
    <p:sldId id="301"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6515" autoAdjust="0"/>
    <p:restoredTop sz="94660"/>
  </p:normalViewPr>
  <p:slideViewPr>
    <p:cSldViewPr snapToGrid="0">
      <p:cViewPr varScale="1">
        <p:scale>
          <a:sx n="78" d="100"/>
          <a:sy n="78" d="100"/>
        </p:scale>
        <p:origin x="-522"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E23E2-A595-49A2-AE3B-C541AA9A579B}" type="datetimeFigureOut">
              <a:rPr lang="en-US" smtClean="0"/>
              <a:pPr/>
              <a:t>3/8/2022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CAA4C-81AB-451B-B3FC-02880AF96862}" type="slidenum">
              <a:rPr lang="en-US" smtClean="0"/>
              <a:pPr/>
              <a:t>‹#›</a:t>
            </a:fld>
            <a:endParaRPr lang="en-US"/>
          </a:p>
        </p:txBody>
      </p:sp>
    </p:spTree>
    <p:extLst>
      <p:ext uri="{BB962C8B-B14F-4D97-AF65-F5344CB8AC3E}">
        <p14:creationId xmlns:p14="http://schemas.microsoft.com/office/powerpoint/2010/main" xmlns="" val="904768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D440A0-747B-401F-BAF8-689F9ECA87DF}" type="datetime1">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3724705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EF714AD-8C5F-4092-BB99-746E9A3075C0}" type="datetime1">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3095769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BEAB00-3646-44E2-869C-A6A30CEDE475}" type="datetime1">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0FE81FB-3A1D-4835-9FBB-B6198B449A53}"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2928262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6F70963-9F16-4A8C-9C0E-A48CFAFA7EA6}" type="datetime1">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1558094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6FC7B1D-B6B8-4B7D-B637-5E7FC1118C3D}" type="datetime1">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0FE81FB-3A1D-4835-9FBB-B6198B449A53}"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1586939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6AC65B3-327F-463F-95CE-9A87F05BBA98}" type="datetime1">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3553783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FB0551-8AF1-4F3D-9374-72165B936D26}" type="datetime1">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3083479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F8965E-4B05-4D22-9056-69446F306B21}" type="datetime1">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279876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E65D2C-62A3-4F34-9622-0B5D0CC5592D}" type="datetime1">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3941346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D728104-6094-4585-AB0E-E18FC9256C55}" type="datetime1">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506908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971A74-DB1A-4A9E-8786-FF3A16F9A99B}" type="datetime1">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3719921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AED14D2-8C19-46C8-AAAC-7ACDDA0539D1}" type="datetime1">
              <a:rPr lang="en-US" smtClean="0"/>
              <a:pPr/>
              <a:t>3/8/2022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71838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A27D25A-4A2C-460C-981A-6549211A5D02}" type="datetime1">
              <a:rPr lang="en-US" smtClean="0"/>
              <a:pPr/>
              <a:t>3/8/2022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143690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F7AC76-76DF-4054-8E23-FA8D3395DF11}" type="datetime1">
              <a:rPr lang="en-US" smtClean="0"/>
              <a:pPr/>
              <a:t>3/8/2022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679513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FCDC08C-7223-445B-84B3-D68211EF0111}" type="datetime1">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190725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9AA21F8-E40D-4F17-8A40-AFCC725B14BF}" type="datetime1">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201564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C6CC31-337A-4D38-91EF-DEFFF4653021}" type="datetime1">
              <a:rPr lang="en-US" smtClean="0"/>
              <a:pPr/>
              <a:t>3/8/2022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0FE81FB-3A1D-4835-9FBB-B6198B449A53}" type="slidenum">
              <a:rPr lang="en-US" smtClean="0"/>
              <a:pPr/>
              <a:t>‹#›</a:t>
            </a:fld>
            <a:endParaRPr lang="en-US"/>
          </a:p>
        </p:txBody>
      </p:sp>
    </p:spTree>
    <p:extLst>
      <p:ext uri="{BB962C8B-B14F-4D97-AF65-F5344CB8AC3E}">
        <p14:creationId xmlns:p14="http://schemas.microsoft.com/office/powerpoint/2010/main" xmlns="" val="26132254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youtu.be/1rQKDwPQET4?t=2m4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youtu.be/qMGVCMucrsc"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hyperlink" Target="https://www.visualistan.com/2017/07/ar-vs-vr-infographic.html" TargetMode="Externa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20272" y="1363397"/>
            <a:ext cx="9679192" cy="2262781"/>
          </a:xfrm>
        </p:spPr>
        <p:txBody>
          <a:bodyPr>
            <a:normAutofit/>
          </a:bodyPr>
          <a:lstStyle/>
          <a:p>
            <a:r>
              <a:rPr lang="en-US" b="1" smtClean="0">
                <a:latin typeface="Arial" panose="020B0604020202020204" pitchFamily="34" charset="0"/>
                <a:cs typeface="Arial" panose="020B0604020202020204" pitchFamily="34" charset="0"/>
              </a:rPr>
              <a:t>CHƯƠNG III: </a:t>
            </a:r>
            <a:br>
              <a:rPr lang="en-US" b="1" smtClean="0">
                <a:latin typeface="Arial" panose="020B0604020202020204" pitchFamily="34" charset="0"/>
                <a:cs typeface="Arial" panose="020B0604020202020204" pitchFamily="34" charset="0"/>
              </a:rPr>
            </a:br>
            <a:r>
              <a:rPr lang="en-US" b="1" smtClean="0">
                <a:latin typeface="Arial" panose="020B0604020202020204" pitchFamily="34" charset="0"/>
                <a:cs typeface="Arial" panose="020B0604020202020204" pitchFamily="34" charset="0"/>
              </a:rPr>
              <a:t>THỰC TẠI TĂNG CƯỜNG</a:t>
            </a:r>
            <a:endParaRPr lang="en-US" b="1">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6831107" y="4529540"/>
            <a:ext cx="5034578" cy="1668162"/>
          </a:xfrm>
        </p:spPr>
        <p:txBody>
          <a:bodyPr>
            <a:normAutofit fontScale="92500" lnSpcReduction="20000"/>
          </a:bodyPr>
          <a:lstStyle/>
          <a:p>
            <a:r>
              <a:rPr lang="en-US" smtClean="0">
                <a:solidFill>
                  <a:schemeClr val="tx1"/>
                </a:solidFill>
                <a:latin typeface="Arial" panose="020B0604020202020204" pitchFamily="34" charset="0"/>
                <a:cs typeface="Arial" panose="020B0604020202020204" pitchFamily="34" charset="0"/>
              </a:rPr>
              <a:t>Thực hiện:	</a:t>
            </a:r>
            <a:r>
              <a:rPr lang="en-US">
                <a:solidFill>
                  <a:schemeClr val="tx1"/>
                </a:solidFill>
                <a:latin typeface="Arial" panose="020B0604020202020204" pitchFamily="34" charset="0"/>
                <a:cs typeface="Arial" panose="020B0604020202020204" pitchFamily="34" charset="0"/>
              </a:rPr>
              <a:t>Lê Thị Huyền.</a:t>
            </a:r>
          </a:p>
          <a:p>
            <a:r>
              <a:rPr lang="en-US" smtClean="0">
                <a:solidFill>
                  <a:schemeClr val="tx1"/>
                </a:solidFill>
                <a:latin typeface="Arial" panose="020B0604020202020204" pitchFamily="34" charset="0"/>
                <a:cs typeface="Arial" panose="020B0604020202020204" pitchFamily="34" charset="0"/>
              </a:rPr>
              <a:t>			Lê Thị Thủy.</a:t>
            </a:r>
          </a:p>
          <a:p>
            <a:r>
              <a:rPr lang="en-US">
                <a:solidFill>
                  <a:schemeClr val="tx1"/>
                </a:solidFill>
                <a:latin typeface="Arial" panose="020B0604020202020204" pitchFamily="34" charset="0"/>
                <a:cs typeface="Arial" panose="020B0604020202020204" pitchFamily="34" charset="0"/>
              </a:rPr>
              <a:t>	</a:t>
            </a:r>
            <a:r>
              <a:rPr lang="en-US" smtClean="0">
                <a:solidFill>
                  <a:schemeClr val="tx1"/>
                </a:solidFill>
                <a:latin typeface="Arial" panose="020B0604020202020204" pitchFamily="34" charset="0"/>
                <a:cs typeface="Arial" panose="020B0604020202020204" pitchFamily="34" charset="0"/>
              </a:rPr>
              <a:t>		Ngô Minh Hiếu. </a:t>
            </a:r>
          </a:p>
          <a:p>
            <a:r>
              <a:rPr lang="en-US">
                <a:solidFill>
                  <a:schemeClr val="tx1"/>
                </a:solidFill>
                <a:latin typeface="Arial" panose="020B0604020202020204" pitchFamily="34" charset="0"/>
                <a:cs typeface="Arial" panose="020B0604020202020204" pitchFamily="34" charset="0"/>
              </a:rPr>
              <a:t>	</a:t>
            </a:r>
            <a:r>
              <a:rPr lang="en-US" smtClean="0">
                <a:solidFill>
                  <a:schemeClr val="tx1"/>
                </a:solidFill>
                <a:latin typeface="Arial" panose="020B0604020202020204" pitchFamily="34" charset="0"/>
                <a:cs typeface="Arial" panose="020B0604020202020204" pitchFamily="34" charset="0"/>
              </a:rPr>
              <a:t>		Trần Văn Chung. </a:t>
            </a:r>
          </a:p>
          <a:p>
            <a:r>
              <a:rPr lang="en-US">
                <a:solidFill>
                  <a:schemeClr val="tx1"/>
                </a:solidFill>
                <a:latin typeface="Arial" panose="020B0604020202020204" pitchFamily="34" charset="0"/>
                <a:cs typeface="Arial" panose="020B0604020202020204" pitchFamily="34" charset="0"/>
              </a:rPr>
              <a:t>	</a:t>
            </a:r>
            <a:r>
              <a:rPr lang="en-US" smtClean="0">
                <a:solidFill>
                  <a:schemeClr val="tx1"/>
                </a:solidFill>
                <a:latin typeface="Arial" panose="020B0604020202020204" pitchFamily="34" charset="0"/>
                <a:cs typeface="Arial" panose="020B0604020202020204" pitchFamily="34" charset="0"/>
              </a:rPr>
              <a:t>		Nguyễn Huyền Trang.</a:t>
            </a:r>
            <a:endParaRPr lang="en-US">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a:t>
            </a:fld>
            <a:endParaRPr lang="en-US"/>
          </a:p>
        </p:txBody>
      </p:sp>
    </p:spTree>
    <p:extLst>
      <p:ext uri="{BB962C8B-B14F-4D97-AF65-F5344CB8AC3E}">
        <p14:creationId xmlns:p14="http://schemas.microsoft.com/office/powerpoint/2010/main" xmlns="" val="4175621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 CƠ CHẾ HOẠT ĐỘNG CỦA HỆ THỐNG THỰC TẠI ẢO TĂNG CƯỜNG (1)</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en-US" sz="2400" b="1" dirty="0" smtClean="0">
                <a:solidFill>
                  <a:schemeClr val="tx1"/>
                </a:solidFill>
                <a:latin typeface="Arial" panose="020B0604020202020204" pitchFamily="34" charset="0"/>
                <a:cs typeface="Arial" panose="020B0604020202020204" pitchFamily="34" charset="0"/>
              </a:rPr>
              <a:t>1.</a:t>
            </a:r>
            <a:r>
              <a:rPr lang="vi-VN" sz="2400" b="1" dirty="0">
                <a:solidFill>
                  <a:schemeClr val="tx1"/>
                </a:solidFill>
                <a:latin typeface="Arial" panose="020B0604020202020204" pitchFamily="34" charset="0"/>
                <a:cs typeface="Arial" panose="020B0604020202020204" pitchFamily="34" charset="0"/>
              </a:rPr>
              <a:t> Đặc </a:t>
            </a:r>
            <a:r>
              <a:rPr lang="vi-VN" sz="2400" b="1" dirty="0" smtClean="0">
                <a:solidFill>
                  <a:schemeClr val="tx1"/>
                </a:solidFill>
                <a:latin typeface="Arial" panose="020B0604020202020204" pitchFamily="34" charset="0"/>
                <a:cs typeface="Arial" panose="020B0604020202020204" pitchFamily="34" charset="0"/>
              </a:rPr>
              <a:t>trưng</a:t>
            </a:r>
            <a:r>
              <a:rPr lang="en-US" sz="2400" b="1" dirty="0" smtClean="0">
                <a:solidFill>
                  <a:schemeClr val="tx1"/>
                </a:solidFill>
                <a:latin typeface="Arial" panose="020B0604020202020204" pitchFamily="34" charset="0"/>
                <a:cs typeface="Arial" panose="020B0604020202020204" pitchFamily="34" charset="0"/>
              </a:rPr>
              <a:t>:</a:t>
            </a:r>
            <a:r>
              <a:rPr lang="en-US" sz="2400" b="1" dirty="0">
                <a:solidFill>
                  <a:schemeClr val="tx1"/>
                </a:solidFill>
                <a:latin typeface="Arial" panose="020B0604020202020204" pitchFamily="34" charset="0"/>
                <a:cs typeface="Arial" panose="020B0604020202020204" pitchFamily="34" charset="0"/>
              </a:rPr>
              <a:t> </a:t>
            </a:r>
            <a:r>
              <a:rPr lang="vi-VN" sz="2400" dirty="0" smtClean="0">
                <a:solidFill>
                  <a:schemeClr val="tx1"/>
                </a:solidFill>
                <a:latin typeface="Arial" panose="020B0604020202020204" pitchFamily="34" charset="0"/>
                <a:cs typeface="Arial" panose="020B0604020202020204" pitchFamily="34" charset="0"/>
              </a:rPr>
              <a:t>Một </a:t>
            </a:r>
            <a:r>
              <a:rPr lang="vi-VN" sz="2400" dirty="0">
                <a:solidFill>
                  <a:schemeClr val="tx1"/>
                </a:solidFill>
                <a:latin typeface="Arial" panose="020B0604020202020204" pitchFamily="34" charset="0"/>
                <a:cs typeface="Arial" panose="020B0604020202020204" pitchFamily="34" charset="0"/>
              </a:rPr>
              <a:t>hệ thống Augmented Reality có 3 đặc trưng sau:</a:t>
            </a:r>
          </a:p>
          <a:p>
            <a:pPr lvl="1"/>
            <a:r>
              <a:rPr lang="en-US" sz="2200" dirty="0">
                <a:solidFill>
                  <a:schemeClr val="tx1"/>
                </a:solidFill>
                <a:latin typeface="Arial" panose="020B0604020202020204" pitchFamily="34" charset="0"/>
                <a:cs typeface="Arial" panose="020B0604020202020204" pitchFamily="34" charset="0"/>
              </a:rPr>
              <a:t>a</a:t>
            </a:r>
            <a:r>
              <a:rPr lang="en-US" sz="2200" dirty="0" smtClean="0">
                <a:solidFill>
                  <a:schemeClr val="tx1"/>
                </a:solidFill>
                <a:latin typeface="Arial" panose="020B0604020202020204" pitchFamily="34" charset="0"/>
                <a:cs typeface="Arial" panose="020B0604020202020204" pitchFamily="34" charset="0"/>
              </a:rPr>
              <a:t>. </a:t>
            </a:r>
            <a:r>
              <a:rPr lang="vi-VN" sz="2200" dirty="0" smtClean="0">
                <a:solidFill>
                  <a:schemeClr val="tx1"/>
                </a:solidFill>
                <a:latin typeface="Arial" panose="020B0604020202020204" pitchFamily="34" charset="0"/>
                <a:cs typeface="Arial" panose="020B0604020202020204" pitchFamily="34" charset="0"/>
              </a:rPr>
              <a:t>Kết </a:t>
            </a:r>
            <a:r>
              <a:rPr lang="vi-VN" sz="2200" dirty="0">
                <a:solidFill>
                  <a:schemeClr val="tx1"/>
                </a:solidFill>
                <a:latin typeface="Arial" panose="020B0604020202020204" pitchFamily="34" charset="0"/>
                <a:cs typeface="Arial" panose="020B0604020202020204" pitchFamily="34" charset="0"/>
              </a:rPr>
              <a:t>hợp thực tại và ảo.</a:t>
            </a:r>
          </a:p>
          <a:p>
            <a:pPr lvl="1"/>
            <a:r>
              <a:rPr lang="en-US" sz="2200" dirty="0">
                <a:solidFill>
                  <a:schemeClr val="tx1"/>
                </a:solidFill>
                <a:latin typeface="Arial" panose="020B0604020202020204" pitchFamily="34" charset="0"/>
                <a:cs typeface="Arial" panose="020B0604020202020204" pitchFamily="34" charset="0"/>
              </a:rPr>
              <a:t>b</a:t>
            </a:r>
            <a:r>
              <a:rPr lang="en-US" sz="2200" dirty="0" smtClean="0">
                <a:solidFill>
                  <a:schemeClr val="tx1"/>
                </a:solidFill>
                <a:latin typeface="Arial" panose="020B0604020202020204" pitchFamily="34" charset="0"/>
                <a:cs typeface="Arial" panose="020B0604020202020204" pitchFamily="34" charset="0"/>
              </a:rPr>
              <a:t>. </a:t>
            </a:r>
            <a:r>
              <a:rPr lang="vi-VN" sz="2200" dirty="0" smtClean="0">
                <a:solidFill>
                  <a:schemeClr val="tx1"/>
                </a:solidFill>
                <a:latin typeface="Arial" panose="020B0604020202020204" pitchFamily="34" charset="0"/>
                <a:cs typeface="Arial" panose="020B0604020202020204" pitchFamily="34" charset="0"/>
              </a:rPr>
              <a:t>Tạo </a:t>
            </a:r>
            <a:r>
              <a:rPr lang="vi-VN" sz="2200" dirty="0">
                <a:solidFill>
                  <a:schemeClr val="tx1"/>
                </a:solidFill>
                <a:latin typeface="Arial" panose="020B0604020202020204" pitchFamily="34" charset="0"/>
                <a:cs typeface="Arial" panose="020B0604020202020204" pitchFamily="34" charset="0"/>
              </a:rPr>
              <a:t>ra tương tác theo thời gian.</a:t>
            </a:r>
          </a:p>
          <a:p>
            <a:pPr lvl="1"/>
            <a:r>
              <a:rPr lang="en-US" sz="2200" dirty="0">
                <a:solidFill>
                  <a:schemeClr val="tx1"/>
                </a:solidFill>
                <a:latin typeface="Arial" panose="020B0604020202020204" pitchFamily="34" charset="0"/>
                <a:cs typeface="Arial" panose="020B0604020202020204" pitchFamily="34" charset="0"/>
              </a:rPr>
              <a:t>c</a:t>
            </a:r>
            <a:r>
              <a:rPr lang="en-US" sz="2200" dirty="0" smtClean="0">
                <a:solidFill>
                  <a:schemeClr val="tx1"/>
                </a:solidFill>
                <a:latin typeface="Arial" panose="020B0604020202020204" pitchFamily="34" charset="0"/>
                <a:cs typeface="Arial" panose="020B0604020202020204" pitchFamily="34" charset="0"/>
              </a:rPr>
              <a:t>. </a:t>
            </a:r>
            <a:r>
              <a:rPr lang="vi-VN" sz="2200" dirty="0" smtClean="0">
                <a:solidFill>
                  <a:schemeClr val="tx1"/>
                </a:solidFill>
                <a:latin typeface="Arial" panose="020B0604020202020204" pitchFamily="34" charset="0"/>
                <a:cs typeface="Arial" panose="020B0604020202020204" pitchFamily="34" charset="0"/>
              </a:rPr>
              <a:t>Thể </a:t>
            </a:r>
            <a:r>
              <a:rPr lang="vi-VN" sz="2200" dirty="0">
                <a:solidFill>
                  <a:schemeClr val="tx1"/>
                </a:solidFill>
                <a:latin typeface="Arial" panose="020B0604020202020204" pitchFamily="34" charset="0"/>
                <a:cs typeface="Arial" panose="020B0604020202020204" pitchFamily="34" charset="0"/>
              </a:rPr>
              <a:t>hiện trong không gian ba chiều.</a:t>
            </a:r>
          </a:p>
          <a:p>
            <a:r>
              <a:rPr lang="vi-VN" sz="2400" dirty="0">
                <a:solidFill>
                  <a:schemeClr val="tx1"/>
                </a:solidFill>
                <a:latin typeface="Arial" panose="020B0604020202020204" pitchFamily="34" charset="0"/>
                <a:cs typeface="Arial" panose="020B0604020202020204" pitchFamily="34" charset="0"/>
              </a:rPr>
              <a:t>Khác với thực tại ảo - VR, các thông tin tăng cường trong hệ thống AR liên hệ chặt chẽ với môi trường thực, sự xuất hiện của các thông tin thay đổi theo cách người dùng di chuyển cũng như xem xét các thành phần trong môi trường thực.</a:t>
            </a:r>
          </a:p>
          <a:p>
            <a:pPr marL="0" indent="0">
              <a:buNone/>
            </a:pPr>
            <a:endParaRPr lang="en-US" sz="24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10</a:t>
            </a:fld>
            <a:endParaRPr lang="en-US"/>
          </a:p>
        </p:txBody>
      </p:sp>
    </p:spTree>
    <p:extLst>
      <p:ext uri="{BB962C8B-B14F-4D97-AF65-F5344CB8AC3E}">
        <p14:creationId xmlns:p14="http://schemas.microsoft.com/office/powerpoint/2010/main" xmlns="" val="411090529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1800">
                <a:solidFill>
                  <a:schemeClr val="tx1"/>
                </a:solidFill>
                <a:latin typeface="Arial" panose="020B0604020202020204" pitchFamily="34" charset="0"/>
                <a:cs typeface="Arial" panose="020B0604020202020204" pitchFamily="34" charset="0"/>
              </a:rPr>
              <a:t>C</a:t>
            </a:r>
            <a:r>
              <a:rPr lang="en-US" sz="1800" smtClean="0">
                <a:solidFill>
                  <a:schemeClr val="tx1"/>
                </a:solidFill>
                <a:latin typeface="Arial" panose="020B0604020202020204" pitchFamily="34" charset="0"/>
                <a:cs typeface="Arial" panose="020B0604020202020204" pitchFamily="34" charset="0"/>
              </a:rPr>
              <a:t>ông </a:t>
            </a:r>
            <a:r>
              <a:rPr lang="en-US" sz="1800">
                <a:solidFill>
                  <a:schemeClr val="tx1"/>
                </a:solidFill>
                <a:latin typeface="Arial" panose="020B0604020202020204" pitchFamily="34" charset="0"/>
                <a:cs typeface="Arial" panose="020B0604020202020204" pitchFamily="34" charset="0"/>
              </a:rPr>
              <a:t>nghệ thực tế ảo tăng cường có tiềm năng rất to lớn và sẽ là bước nhảy vọt về công nghệ trong tương lai. </a:t>
            </a:r>
          </a:p>
        </p:txBody>
      </p:sp>
      <p:pic>
        <p:nvPicPr>
          <p:cNvPr id="7" name="Picture Placeholder 6"/>
          <p:cNvPicPr>
            <a:picLocks noGrp="1" noChangeAspect="1"/>
          </p:cNvPicPr>
          <p:nvPr>
            <p:ph type="pic" idx="1"/>
          </p:nvPr>
        </p:nvPicPr>
        <p:blipFill>
          <a:blip r:embed="rId2"/>
          <a:srcRect t="11539" b="11539"/>
          <a:stretch>
            <a:fillRect/>
          </a:stretch>
        </p:blipFill>
        <p:spPr>
          <a:prstGeom prst="rect">
            <a:avLst/>
          </a:prstGeom>
        </p:spPr>
      </p:pic>
      <p:sp>
        <p:nvSpPr>
          <p:cNvPr id="6" name="Text Placeholder 5"/>
          <p:cNvSpPr>
            <a:spLocks noGrp="1"/>
          </p:cNvSpPr>
          <p:nvPr>
            <p:ph type="body" sz="half" idx="2"/>
          </p:nvPr>
        </p:nvSpPr>
        <p:spPr/>
        <p:txBody>
          <a:bodyPr/>
          <a:lstStyle/>
          <a:p>
            <a:r>
              <a:rPr lang="en-US">
                <a:solidFill>
                  <a:schemeClr val="tx1"/>
                </a:solidFill>
                <a:latin typeface="Arial" panose="020B0604020202020204" pitchFamily="34" charset="0"/>
                <a:cs typeface="Arial" panose="020B0604020202020204" pitchFamily="34" charset="0"/>
              </a:rPr>
              <a:t>Q</a:t>
            </a:r>
            <a:r>
              <a:rPr lang="en-US" smtClean="0">
                <a:solidFill>
                  <a:schemeClr val="tx1"/>
                </a:solidFill>
                <a:latin typeface="Arial" panose="020B0604020202020204" pitchFamily="34" charset="0"/>
                <a:cs typeface="Arial" panose="020B0604020202020204" pitchFamily="34" charset="0"/>
              </a:rPr>
              <a:t>uá </a:t>
            </a:r>
            <a:r>
              <a:rPr lang="en-US">
                <a:solidFill>
                  <a:schemeClr val="tx1"/>
                </a:solidFill>
                <a:latin typeface="Arial" panose="020B0604020202020204" pitchFamily="34" charset="0"/>
                <a:cs typeface="Arial" panose="020B0604020202020204" pitchFamily="34" charset="0"/>
              </a:rPr>
              <a:t>trình ảo </a:t>
            </a:r>
            <a:r>
              <a:rPr lang="en-US" smtClean="0">
                <a:solidFill>
                  <a:schemeClr val="tx1"/>
                </a:solidFill>
                <a:latin typeface="Arial" panose="020B0604020202020204" pitchFamily="34" charset="0"/>
                <a:cs typeface="Arial" panose="020B0604020202020204" pitchFamily="34" charset="0"/>
              </a:rPr>
              <a:t>hóa.</a:t>
            </a:r>
            <a:endParaRPr lang="en-US">
              <a:solidFill>
                <a:schemeClr val="tx1"/>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C0FE81FB-3A1D-4835-9FBB-B6198B449A53}" type="slidenum">
              <a:rPr lang="en-US" smtClean="0"/>
              <a:pPr/>
              <a:t>100</a:t>
            </a:fld>
            <a:endParaRPr lang="en-US"/>
          </a:p>
        </p:txBody>
      </p:sp>
    </p:spTree>
    <p:extLst>
      <p:ext uri="{BB962C8B-B14F-4D97-AF65-F5344CB8AC3E}">
        <p14:creationId xmlns:p14="http://schemas.microsoft.com/office/powerpoint/2010/main" xmlns="" val="24068060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(13)</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fontScale="92500"/>
          </a:bodyPr>
          <a:lstStyle/>
          <a:p>
            <a:r>
              <a:rPr lang="en-US" sz="2400" b="1" smtClean="0">
                <a:solidFill>
                  <a:schemeClr val="tx1"/>
                </a:solidFill>
                <a:latin typeface="Arial" panose="020B0604020202020204" pitchFamily="34" charset="0"/>
                <a:cs typeface="Arial" panose="020B0604020202020204" pitchFamily="34" charset="0"/>
              </a:rPr>
              <a:t>Thực </a:t>
            </a:r>
            <a:r>
              <a:rPr lang="en-US" sz="2400" b="1">
                <a:solidFill>
                  <a:schemeClr val="tx1"/>
                </a:solidFill>
                <a:latin typeface="Arial" panose="020B0604020202020204" pitchFamily="34" charset="0"/>
                <a:cs typeface="Arial" panose="020B0604020202020204" pitchFamily="34" charset="0"/>
              </a:rPr>
              <a:t>tế ảo tăng cường AR và tương lai của nhân loại</a:t>
            </a:r>
            <a:r>
              <a:rPr lang="en-US" sz="2400" b="1" smtClean="0">
                <a:solidFill>
                  <a:schemeClr val="tx1"/>
                </a:solidFill>
                <a:latin typeface="Arial" panose="020B0604020202020204" pitchFamily="34" charset="0"/>
                <a:cs typeface="Arial" panose="020B0604020202020204" pitchFamily="34" charset="0"/>
              </a:rPr>
              <a:t>.</a:t>
            </a:r>
          </a:p>
          <a:p>
            <a:pPr algn="just"/>
            <a:r>
              <a:rPr lang="en-US" sz="2400">
                <a:solidFill>
                  <a:schemeClr val="tx1"/>
                </a:solidFill>
                <a:latin typeface="Arial" panose="020B0604020202020204" pitchFamily="34" charset="0"/>
                <a:cs typeface="Arial" panose="020B0604020202020204" pitchFamily="34" charset="0"/>
              </a:rPr>
              <a:t>C</a:t>
            </a:r>
            <a:r>
              <a:rPr lang="en-US" sz="2400" smtClean="0">
                <a:solidFill>
                  <a:schemeClr val="tx1"/>
                </a:solidFill>
                <a:latin typeface="Arial" panose="020B0604020202020204" pitchFamily="34" charset="0"/>
                <a:cs typeface="Arial" panose="020B0604020202020204" pitchFamily="34" charset="0"/>
              </a:rPr>
              <a:t>ông </a:t>
            </a:r>
            <a:r>
              <a:rPr lang="en-US" sz="2400">
                <a:solidFill>
                  <a:schemeClr val="tx1"/>
                </a:solidFill>
                <a:latin typeface="Arial" panose="020B0604020202020204" pitchFamily="34" charset="0"/>
                <a:cs typeface="Arial" panose="020B0604020202020204" pitchFamily="34" charset="0"/>
              </a:rPr>
              <a:t>nghệ thực tế ảo tăng cường có tiềm năng rất to lớn và sẽ là bước nhảy vọt về công nghệ trong tương lai.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Nơi </a:t>
            </a:r>
            <a:r>
              <a:rPr lang="en-US" sz="2400">
                <a:solidFill>
                  <a:schemeClr val="tx1"/>
                </a:solidFill>
                <a:latin typeface="Arial" panose="020B0604020202020204" pitchFamily="34" charset="0"/>
                <a:cs typeface="Arial" panose="020B0604020202020204" pitchFamily="34" charset="0"/>
              </a:rPr>
              <a:t>mà quá trình ảo hóa sẽ hỗ trợ người dùng ở tất cả lĩnh vực từ cuộc sống, sinh hoạt cho đến giáo dục, y </a:t>
            </a:r>
            <a:r>
              <a:rPr lang="en-US" sz="2400" smtClean="0">
                <a:solidFill>
                  <a:schemeClr val="tx1"/>
                </a:solidFill>
                <a:latin typeface="Arial" panose="020B0604020202020204" pitchFamily="34" charset="0"/>
                <a:cs typeface="Arial" panose="020B0604020202020204" pitchFamily="34" charset="0"/>
              </a:rPr>
              <a:t>tế.</a:t>
            </a:r>
          </a:p>
          <a:p>
            <a:pPr algn="just"/>
            <a:r>
              <a:rPr lang="en-US" sz="2400" b="1" smtClean="0">
                <a:solidFill>
                  <a:schemeClr val="tx1"/>
                </a:solidFill>
                <a:latin typeface="Arial" panose="020B0604020202020204" pitchFamily="34" charset="0"/>
                <a:cs typeface="Arial" panose="020B0604020202020204" pitchFamily="34" charset="0"/>
              </a:rPr>
              <a:t>6 lợi </a:t>
            </a:r>
            <a:r>
              <a:rPr lang="en-US" sz="2400" b="1">
                <a:solidFill>
                  <a:schemeClr val="tx1"/>
                </a:solidFill>
                <a:latin typeface="Arial" panose="020B0604020202020204" pitchFamily="34" charset="0"/>
                <a:cs typeface="Arial" panose="020B0604020202020204" pitchFamily="34" charset="0"/>
              </a:rPr>
              <a:t>ích của việc áp dụng AR vào chiến dịch </a:t>
            </a:r>
            <a:r>
              <a:rPr lang="en-US" sz="2400" b="1" smtClean="0">
                <a:solidFill>
                  <a:schemeClr val="tx1"/>
                </a:solidFill>
                <a:latin typeface="Arial" panose="020B0604020202020204" pitchFamily="34" charset="0"/>
                <a:cs typeface="Arial" panose="020B0604020202020204" pitchFamily="34" charset="0"/>
              </a:rPr>
              <a:t>marketing:</a:t>
            </a:r>
            <a:endParaRPr lang="en-US" sz="2400">
              <a:solidFill>
                <a:schemeClr val="tx1"/>
              </a:solidFill>
              <a:latin typeface="Arial" panose="020B0604020202020204" pitchFamily="34" charset="0"/>
              <a:cs typeface="Arial" panose="020B0604020202020204" pitchFamily="34" charset="0"/>
            </a:endParaRPr>
          </a:p>
          <a:p>
            <a:pPr algn="just"/>
            <a:r>
              <a:rPr lang="en-US" sz="2400">
                <a:solidFill>
                  <a:schemeClr val="tx1"/>
                </a:solidFill>
                <a:latin typeface="Arial" panose="020B0604020202020204" pitchFamily="34" charset="0"/>
                <a:cs typeface="Arial" panose="020B0604020202020204" pitchFamily="34" charset="0"/>
              </a:rPr>
              <a:t>Giống như mọi chiến lược quảng bá khác, AR marketing cũng có ưu nhược điểm. Dù vậy, AR vẫn đem lại một số lợi ích to lớn mà bạn không thể tìm thấy ở các phương pháp marketing truyền thông khác. Nếu có thể khai thác lợi thế của AR vào quảng cáo, thì bạn sẽ đi trước đối thủ một bước và tạo tiếng vang lớn tại thị trường mục tiêu</a:t>
            </a:r>
            <a:r>
              <a:rPr lang="en-US" sz="2400" smtClean="0">
                <a:solidFill>
                  <a:schemeClr val="tx1"/>
                </a:solidFill>
                <a:latin typeface="Arial" panose="020B0604020202020204" pitchFamily="34" charset="0"/>
                <a:cs typeface="Arial" panose="020B0604020202020204" pitchFamily="34" charset="0"/>
              </a:rPr>
              <a:t>.</a:t>
            </a:r>
            <a:r>
              <a:rPr lang="en-US" sz="2800" smtClean="0">
                <a:solidFill>
                  <a:schemeClr val="tx1"/>
                </a:solidFill>
                <a:latin typeface="Arial" panose="020B0604020202020204" pitchFamily="34" charset="0"/>
                <a:cs typeface="Arial" panose="020B0604020202020204" pitchFamily="34" charset="0"/>
              </a:rPr>
              <a:t> </a:t>
            </a: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101</a:t>
            </a:fld>
            <a:endParaRPr lang="en-US"/>
          </a:p>
        </p:txBody>
      </p:sp>
    </p:spTree>
    <p:extLst>
      <p:ext uri="{BB962C8B-B14F-4D97-AF65-F5344CB8AC3E}">
        <p14:creationId xmlns:p14="http://schemas.microsoft.com/office/powerpoint/2010/main" xmlns="" val="78745481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14)</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fontScale="92500"/>
          </a:bodyPr>
          <a:lstStyle/>
          <a:p>
            <a:pPr algn="just"/>
            <a:r>
              <a:rPr lang="en-US" sz="2400" b="1">
                <a:solidFill>
                  <a:schemeClr val="tx1"/>
                </a:solidFill>
                <a:latin typeface="Arial" panose="020B0604020202020204" pitchFamily="34" charset="0"/>
                <a:cs typeface="Arial" panose="020B0604020202020204" pitchFamily="34" charset="0"/>
              </a:rPr>
              <a:t>a</a:t>
            </a:r>
            <a:r>
              <a:rPr lang="en-US" sz="2400" b="1" smtClean="0">
                <a:solidFill>
                  <a:schemeClr val="tx1"/>
                </a:solidFill>
                <a:latin typeface="Arial" panose="020B0604020202020204" pitchFamily="34" charset="0"/>
                <a:cs typeface="Arial" panose="020B0604020202020204" pitchFamily="34" charset="0"/>
              </a:rPr>
              <a:t>. Cải </a:t>
            </a:r>
            <a:r>
              <a:rPr lang="en-US" sz="2400" b="1">
                <a:solidFill>
                  <a:schemeClr val="tx1"/>
                </a:solidFill>
                <a:latin typeface="Arial" panose="020B0604020202020204" pitchFamily="34" charset="0"/>
                <a:cs typeface="Arial" panose="020B0604020202020204" pitchFamily="34" charset="0"/>
              </a:rPr>
              <a:t>thiện trải nghiệm của khách </a:t>
            </a:r>
            <a:r>
              <a:rPr lang="en-US" sz="2400" b="1" smtClean="0">
                <a:solidFill>
                  <a:schemeClr val="tx1"/>
                </a:solidFill>
                <a:latin typeface="Arial" panose="020B0604020202020204" pitchFamily="34" charset="0"/>
                <a:cs typeface="Arial" panose="020B0604020202020204" pitchFamily="34" charset="0"/>
              </a:rPr>
              <a:t>hàng</a:t>
            </a:r>
            <a:r>
              <a:rPr lang="en-US" sz="2400" smtClean="0">
                <a:solidFill>
                  <a:schemeClr val="tx1"/>
                </a:solidFill>
                <a:latin typeface="Arial" panose="020B0604020202020204" pitchFamily="34" charset="0"/>
                <a:cs typeface="Arial" panose="020B0604020202020204" pitchFamily="34" charset="0"/>
              </a:rPr>
              <a:t>.</a:t>
            </a:r>
          </a:p>
          <a:p>
            <a:pPr algn="just"/>
            <a:r>
              <a:rPr lang="en-US" sz="2400" smtClean="0">
                <a:solidFill>
                  <a:schemeClr val="tx1"/>
                </a:solidFill>
                <a:latin typeface="Arial" panose="020B0604020202020204" pitchFamily="34" charset="0"/>
                <a:cs typeface="Arial" panose="020B0604020202020204" pitchFamily="34" charset="0"/>
              </a:rPr>
              <a:t>Để </a:t>
            </a:r>
            <a:r>
              <a:rPr lang="en-US" sz="2400">
                <a:solidFill>
                  <a:schemeClr val="tx1"/>
                </a:solidFill>
                <a:latin typeface="Arial" panose="020B0604020202020204" pitchFamily="34" charset="0"/>
                <a:cs typeface="Arial" panose="020B0604020202020204" pitchFamily="34" charset="0"/>
              </a:rPr>
              <a:t>đem đến cho người dùng những trải nghiệm độc đáo và thú vị, bạn có thể cân nhắc bổ sung AR vào chiến lược marketing trên thiết bị di động. Một lần nữa, hãy lấy IKEA Place làm ví dụ.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Nhờ </a:t>
            </a:r>
            <a:r>
              <a:rPr lang="en-US" sz="2400">
                <a:solidFill>
                  <a:schemeClr val="tx1"/>
                </a:solidFill>
                <a:latin typeface="Arial" panose="020B0604020202020204" pitchFamily="34" charset="0"/>
                <a:cs typeface="Arial" panose="020B0604020202020204" pitchFamily="34" charset="0"/>
              </a:rPr>
              <a:t>có IKEA Place, người dùng không còn phải mất thời gian và công sức để tính toán làm sao đặt vừa đồ nội thất vào từng vị trí, cũng như biết trước được đồ nội thất sắp mua có hài hòa với không gian căn nhà hay không. Mặt khác, AR còn làm đơn giản hóa UX.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Với </a:t>
            </a:r>
            <a:r>
              <a:rPr lang="en-US" sz="2400">
                <a:solidFill>
                  <a:schemeClr val="tx1"/>
                </a:solidFill>
                <a:latin typeface="Arial" panose="020B0604020202020204" pitchFamily="34" charset="0"/>
                <a:cs typeface="Arial" panose="020B0604020202020204" pitchFamily="34" charset="0"/>
              </a:rPr>
              <a:t>việc giúp lên kế hoạch mua sắm một cách nhanh gọn, IKEA Place khiến người dùng thấy an tâm vào lựa chọn của mình và tiếp tục mua đồ tại IKEA. Điều này còn đồng nghĩa, ít người quay lại hoàn trả hàng</a:t>
            </a:r>
            <a:r>
              <a:rPr lang="en-US" sz="2400" smtClean="0">
                <a:solidFill>
                  <a:schemeClr val="tx1"/>
                </a:solidFill>
                <a:latin typeface="Arial" panose="020B0604020202020204" pitchFamily="34" charset="0"/>
                <a:cs typeface="Arial" panose="020B0604020202020204" pitchFamily="34" charset="0"/>
              </a:rPr>
              <a:t>.</a:t>
            </a:r>
            <a:r>
              <a:rPr lang="en-US" sz="2800" smtClean="0">
                <a:solidFill>
                  <a:schemeClr val="tx1"/>
                </a:solidFill>
                <a:latin typeface="Arial" panose="020B0604020202020204" pitchFamily="34" charset="0"/>
                <a:cs typeface="Arial" panose="020B0604020202020204" pitchFamily="34" charset="0"/>
              </a:rPr>
              <a:t> </a:t>
            </a: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102</a:t>
            </a:fld>
            <a:endParaRPr lang="en-US"/>
          </a:p>
        </p:txBody>
      </p:sp>
    </p:spTree>
    <p:extLst>
      <p:ext uri="{BB962C8B-B14F-4D97-AF65-F5344CB8AC3E}">
        <p14:creationId xmlns:p14="http://schemas.microsoft.com/office/powerpoint/2010/main" xmlns="" val="404702176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15)</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a:bodyPr>
          <a:lstStyle/>
          <a:p>
            <a:pPr algn="just"/>
            <a:r>
              <a:rPr lang="en-US" sz="2400" b="1">
                <a:solidFill>
                  <a:schemeClr val="tx1"/>
                </a:solidFill>
                <a:latin typeface="Arial" panose="020B0604020202020204" pitchFamily="34" charset="0"/>
                <a:cs typeface="Arial" panose="020B0604020202020204" pitchFamily="34" charset="0"/>
              </a:rPr>
              <a:t>b</a:t>
            </a:r>
            <a:r>
              <a:rPr lang="en-US" sz="2400" b="1" smtClean="0">
                <a:solidFill>
                  <a:schemeClr val="tx1"/>
                </a:solidFill>
                <a:latin typeface="Arial" panose="020B0604020202020204" pitchFamily="34" charset="0"/>
                <a:cs typeface="Arial" panose="020B0604020202020204" pitchFamily="34" charset="0"/>
              </a:rPr>
              <a:t>. Tăng </a:t>
            </a:r>
            <a:r>
              <a:rPr lang="en-US" sz="2400" b="1">
                <a:solidFill>
                  <a:schemeClr val="tx1"/>
                </a:solidFill>
                <a:latin typeface="Arial" panose="020B0604020202020204" pitchFamily="34" charset="0"/>
                <a:cs typeface="Arial" panose="020B0604020202020204" pitchFamily="34" charset="0"/>
              </a:rPr>
              <a:t>tương tác</a:t>
            </a:r>
            <a:endParaRPr lang="en-US" sz="2400">
              <a:solidFill>
                <a:schemeClr val="tx1"/>
              </a:solidFill>
              <a:latin typeface="Arial" panose="020B0604020202020204" pitchFamily="34" charset="0"/>
              <a:cs typeface="Arial" panose="020B0604020202020204" pitchFamily="34" charset="0"/>
            </a:endParaRPr>
          </a:p>
          <a:p>
            <a:pPr algn="just"/>
            <a:r>
              <a:rPr lang="en-US" sz="2400">
                <a:solidFill>
                  <a:schemeClr val="tx1"/>
                </a:solidFill>
                <a:latin typeface="Arial" panose="020B0604020202020204" pitchFamily="34" charset="0"/>
                <a:cs typeface="Arial" panose="020B0604020202020204" pitchFamily="34" charset="0"/>
              </a:rPr>
              <a:t>Bạn có thể khuyến khích người dùng tương tác thường xuyên với ứng dụng bằng cách thêm AR vào chiến lược marketing. AR có tính tương tác cao, nên người dùng sẽ muốn quay lại để trải nghiệm nhiều hơn.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Bạn </a:t>
            </a:r>
            <a:r>
              <a:rPr lang="en-US" sz="2400">
                <a:solidFill>
                  <a:schemeClr val="tx1"/>
                </a:solidFill>
                <a:latin typeface="Arial" panose="020B0604020202020204" pitchFamily="34" charset="0"/>
                <a:cs typeface="Arial" panose="020B0604020202020204" pitchFamily="34" charset="0"/>
              </a:rPr>
              <a:t>còn có thể sử dụng AR để cho phép người dùng thử đồ trước khi mua.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Giống </a:t>
            </a:r>
            <a:r>
              <a:rPr lang="en-US" sz="2400">
                <a:solidFill>
                  <a:schemeClr val="tx1"/>
                </a:solidFill>
                <a:latin typeface="Arial" panose="020B0604020202020204" pitchFamily="34" charset="0"/>
                <a:cs typeface="Arial" panose="020B0604020202020204" pitchFamily="34" charset="0"/>
              </a:rPr>
              <a:t>như IKEA, Wayfair tạo điều kiện cho người dùng xem trước sản phẩm trong không gian của họ, thậm chí còn hiển thị sản phẩm ngay trước mắt người dùng để tăng độ chân thực</a:t>
            </a:r>
            <a:r>
              <a:rPr lang="en-US" sz="2400" smtClean="0">
                <a:solidFill>
                  <a:schemeClr val="tx1"/>
                </a:solidFill>
                <a:latin typeface="Arial" panose="020B0604020202020204" pitchFamily="34" charset="0"/>
                <a:cs typeface="Arial" panose="020B0604020202020204" pitchFamily="34" charset="0"/>
              </a:rPr>
              <a:t>.</a:t>
            </a: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103</a:t>
            </a:fld>
            <a:endParaRPr lang="en-US"/>
          </a:p>
        </p:txBody>
      </p:sp>
    </p:spTree>
    <p:extLst>
      <p:ext uri="{BB962C8B-B14F-4D97-AF65-F5344CB8AC3E}">
        <p14:creationId xmlns:p14="http://schemas.microsoft.com/office/powerpoint/2010/main" xmlns="" val="144618706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16)</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en-US" sz="2400" b="1">
                <a:solidFill>
                  <a:schemeClr val="tx1"/>
                </a:solidFill>
                <a:latin typeface="Arial" panose="020B0604020202020204" pitchFamily="34" charset="0"/>
                <a:cs typeface="Arial" panose="020B0604020202020204" pitchFamily="34" charset="0"/>
              </a:rPr>
              <a:t>c</a:t>
            </a:r>
            <a:r>
              <a:rPr lang="en-US" sz="2400" b="1" smtClean="0">
                <a:solidFill>
                  <a:schemeClr val="tx1"/>
                </a:solidFill>
                <a:latin typeface="Arial" panose="020B0604020202020204" pitchFamily="34" charset="0"/>
                <a:cs typeface="Arial" panose="020B0604020202020204" pitchFamily="34" charset="0"/>
              </a:rPr>
              <a:t>. Tăng </a:t>
            </a:r>
            <a:r>
              <a:rPr lang="en-US" sz="2400" b="1">
                <a:solidFill>
                  <a:schemeClr val="tx1"/>
                </a:solidFill>
                <a:latin typeface="Arial" panose="020B0604020202020204" pitchFamily="34" charset="0"/>
                <a:cs typeface="Arial" panose="020B0604020202020204" pitchFamily="34" charset="0"/>
              </a:rPr>
              <a:t>tỷ lệ duy trì (retention </a:t>
            </a:r>
            <a:r>
              <a:rPr lang="en-US" sz="2400" b="1" smtClean="0">
                <a:solidFill>
                  <a:schemeClr val="tx1"/>
                </a:solidFill>
                <a:latin typeface="Arial" panose="020B0604020202020204" pitchFamily="34" charset="0"/>
                <a:cs typeface="Arial" panose="020B0604020202020204" pitchFamily="34" charset="0"/>
              </a:rPr>
              <a:t>rate)</a:t>
            </a:r>
            <a:r>
              <a:rPr lang="en-US" sz="2400" smtClean="0">
                <a:solidFill>
                  <a:schemeClr val="tx1"/>
                </a:solidFill>
                <a:latin typeface="Arial" panose="020B0604020202020204" pitchFamily="34" charset="0"/>
                <a:cs typeface="Arial" panose="020B0604020202020204" pitchFamily="34" charset="0"/>
              </a:rPr>
              <a:t>.</a:t>
            </a:r>
          </a:p>
          <a:p>
            <a:r>
              <a:rPr lang="en-US" sz="2400" smtClean="0">
                <a:solidFill>
                  <a:schemeClr val="tx1"/>
                </a:solidFill>
                <a:latin typeface="Arial" panose="020B0604020202020204" pitchFamily="34" charset="0"/>
                <a:cs typeface="Arial" panose="020B0604020202020204" pitchFamily="34" charset="0"/>
              </a:rPr>
              <a:t>Một </a:t>
            </a:r>
            <a:r>
              <a:rPr lang="en-US" sz="2400">
                <a:solidFill>
                  <a:schemeClr val="tx1"/>
                </a:solidFill>
                <a:latin typeface="Arial" panose="020B0604020202020204" pitchFamily="34" charset="0"/>
                <a:cs typeface="Arial" panose="020B0604020202020204" pitchFamily="34" charset="0"/>
              </a:rPr>
              <a:t>lợi ích khác mà AR đem đến cho marketing là giúp giữ chân người dùng. AR giúp nâng cao nhận diện thương hiệu và tăng kết quả kinh doanh. </a:t>
            </a:r>
            <a:endParaRPr lang="en-US" sz="2400" smtClean="0">
              <a:solidFill>
                <a:schemeClr val="tx1"/>
              </a:solidFill>
              <a:latin typeface="Arial" panose="020B0604020202020204" pitchFamily="34" charset="0"/>
              <a:cs typeface="Arial" panose="020B0604020202020204" pitchFamily="34" charset="0"/>
            </a:endParaRPr>
          </a:p>
          <a:p>
            <a:r>
              <a:rPr lang="en-US" sz="2400" smtClean="0">
                <a:solidFill>
                  <a:schemeClr val="tx1"/>
                </a:solidFill>
                <a:latin typeface="Arial" panose="020B0604020202020204" pitchFamily="34" charset="0"/>
                <a:cs typeface="Arial" panose="020B0604020202020204" pitchFamily="34" charset="0"/>
              </a:rPr>
              <a:t>Biên </a:t>
            </a:r>
            <a:r>
              <a:rPr lang="en-US" sz="2400">
                <a:solidFill>
                  <a:schemeClr val="tx1"/>
                </a:solidFill>
                <a:latin typeface="Arial" panose="020B0604020202020204" pitchFamily="34" charset="0"/>
                <a:cs typeface="Arial" panose="020B0604020202020204" pitchFamily="34" charset="0"/>
              </a:rPr>
              <a:t>tập viên Sara Castellanos đến từ Wall Street Journal cho biết, AR “là một công cụ giúp trực quan hóa dữ liệu hiệu quả, vì nó tác động vào phần nhận thức trong não bộ, giúp con người hiểu các khái niệm phức tạp nhanh hơn, từ đó tăng đáng kể tỷ lệ duy trì</a:t>
            </a:r>
            <a:r>
              <a:rPr lang="en-US" sz="2400" smtClean="0">
                <a:solidFill>
                  <a:schemeClr val="tx1"/>
                </a:solidFill>
                <a:latin typeface="Arial" panose="020B0604020202020204" pitchFamily="34" charset="0"/>
                <a:cs typeface="Arial" panose="020B0604020202020204" pitchFamily="34" charset="0"/>
              </a:rPr>
              <a:t>.”</a:t>
            </a: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104</a:t>
            </a:fld>
            <a:endParaRPr lang="en-US"/>
          </a:p>
        </p:txBody>
      </p:sp>
    </p:spTree>
    <p:extLst>
      <p:ext uri="{BB962C8B-B14F-4D97-AF65-F5344CB8AC3E}">
        <p14:creationId xmlns:p14="http://schemas.microsoft.com/office/powerpoint/2010/main" xmlns="" val="4279373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17)</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fontScale="92500" lnSpcReduction="10000"/>
          </a:bodyPr>
          <a:lstStyle/>
          <a:p>
            <a:r>
              <a:rPr lang="en-US" sz="2400" b="1">
                <a:solidFill>
                  <a:schemeClr val="tx1"/>
                </a:solidFill>
                <a:latin typeface="Arial" panose="020B0604020202020204" pitchFamily="34" charset="0"/>
                <a:cs typeface="Arial" panose="020B0604020202020204" pitchFamily="34" charset="0"/>
              </a:rPr>
              <a:t>d</a:t>
            </a:r>
            <a:r>
              <a:rPr lang="en-US" sz="2400" b="1" smtClean="0">
                <a:solidFill>
                  <a:schemeClr val="tx1"/>
                </a:solidFill>
                <a:latin typeface="Arial" panose="020B0604020202020204" pitchFamily="34" charset="0"/>
                <a:cs typeface="Arial" panose="020B0604020202020204" pitchFamily="34" charset="0"/>
              </a:rPr>
              <a:t>. Xác </a:t>
            </a:r>
            <a:r>
              <a:rPr lang="en-US" sz="2400" b="1">
                <a:solidFill>
                  <a:schemeClr val="tx1"/>
                </a:solidFill>
                <a:latin typeface="Arial" panose="020B0604020202020204" pitchFamily="34" charset="0"/>
                <a:cs typeface="Arial" panose="020B0604020202020204" pitchFamily="34" charset="0"/>
              </a:rPr>
              <a:t>định vị trí của người dùng để tăng doanh số bán hàng</a:t>
            </a:r>
            <a:r>
              <a:rPr lang="en-US" sz="2400">
                <a:solidFill>
                  <a:schemeClr val="tx1"/>
                </a:solidFill>
                <a:latin typeface="Arial" panose="020B0604020202020204" pitchFamily="34" charset="0"/>
                <a:cs typeface="Arial" panose="020B0604020202020204" pitchFamily="34" charset="0"/>
              </a:rPr>
              <a:t/>
            </a:r>
            <a:br>
              <a:rPr lang="en-US" sz="2400">
                <a:solidFill>
                  <a:schemeClr val="tx1"/>
                </a:solidFill>
                <a:latin typeface="Arial" panose="020B0604020202020204" pitchFamily="34" charset="0"/>
                <a:cs typeface="Arial" panose="020B0604020202020204" pitchFamily="34" charset="0"/>
              </a:rPr>
            </a:br>
            <a:r>
              <a:rPr lang="en-US" sz="2400">
                <a:solidFill>
                  <a:schemeClr val="tx1"/>
                </a:solidFill>
                <a:latin typeface="Arial" panose="020B0604020202020204" pitchFamily="34" charset="0"/>
                <a:cs typeface="Arial" panose="020B0604020202020204" pitchFamily="34" charset="0"/>
              </a:rPr>
              <a:t>Người làm marketing đã và đang sử dụng chức năng định vị (geo-targeting) để đẩy mạnh chiến lược quảng bá, và AR có thể đưa chức năng này tiến thêm một bước. </a:t>
            </a:r>
            <a:endParaRPr lang="en-US" sz="2400" smtClean="0">
              <a:solidFill>
                <a:schemeClr val="tx1"/>
              </a:solidFill>
              <a:latin typeface="Arial" panose="020B0604020202020204" pitchFamily="34" charset="0"/>
              <a:cs typeface="Arial" panose="020B0604020202020204" pitchFamily="34" charset="0"/>
            </a:endParaRPr>
          </a:p>
          <a:p>
            <a:pPr lvl="1"/>
            <a:r>
              <a:rPr lang="en-US" sz="2200" smtClean="0">
                <a:solidFill>
                  <a:schemeClr val="tx1"/>
                </a:solidFill>
                <a:latin typeface="Arial" panose="020B0604020202020204" pitchFamily="34" charset="0"/>
                <a:cs typeface="Arial" panose="020B0604020202020204" pitchFamily="34" charset="0"/>
              </a:rPr>
              <a:t>Ví </a:t>
            </a:r>
            <a:r>
              <a:rPr lang="en-US" sz="2200">
                <a:solidFill>
                  <a:schemeClr val="tx1"/>
                </a:solidFill>
                <a:latin typeface="Arial" panose="020B0604020202020204" pitchFamily="34" charset="0"/>
                <a:cs typeface="Arial" panose="020B0604020202020204" pitchFamily="34" charset="0"/>
              </a:rPr>
              <a:t>dụ, bạn có thể sử dụng chức năng này vào AR marketing để giúp người dùng tìm thấy cửa hàng nhanh chóng.</a:t>
            </a:r>
          </a:p>
          <a:p>
            <a:r>
              <a:rPr lang="en-US" sz="2400" b="1">
                <a:solidFill>
                  <a:schemeClr val="tx1"/>
                </a:solidFill>
                <a:latin typeface="Arial" panose="020B0604020202020204" pitchFamily="34" charset="0"/>
                <a:cs typeface="Arial" panose="020B0604020202020204" pitchFamily="34" charset="0"/>
              </a:rPr>
              <a:t>e</a:t>
            </a:r>
            <a:r>
              <a:rPr lang="en-US" sz="2400" b="1" smtClean="0">
                <a:solidFill>
                  <a:schemeClr val="tx1"/>
                </a:solidFill>
                <a:latin typeface="Arial" panose="020B0604020202020204" pitchFamily="34" charset="0"/>
                <a:cs typeface="Arial" panose="020B0604020202020204" pitchFamily="34" charset="0"/>
              </a:rPr>
              <a:t>. AR </a:t>
            </a:r>
            <a:r>
              <a:rPr lang="en-US" sz="2400" b="1">
                <a:solidFill>
                  <a:schemeClr val="tx1"/>
                </a:solidFill>
                <a:latin typeface="Arial" panose="020B0604020202020204" pitchFamily="34" charset="0"/>
                <a:cs typeface="Arial" panose="020B0604020202020204" pitchFamily="34" charset="0"/>
              </a:rPr>
              <a:t>đem đến giải pháp cá nhân hóa</a:t>
            </a:r>
            <a:r>
              <a:rPr lang="en-US" sz="2400">
                <a:solidFill>
                  <a:schemeClr val="tx1"/>
                </a:solidFill>
                <a:latin typeface="Arial" panose="020B0604020202020204" pitchFamily="34" charset="0"/>
                <a:cs typeface="Arial" panose="020B0604020202020204" pitchFamily="34" charset="0"/>
              </a:rPr>
              <a:t/>
            </a:r>
            <a:br>
              <a:rPr lang="en-US" sz="2400">
                <a:solidFill>
                  <a:schemeClr val="tx1"/>
                </a:solidFill>
                <a:latin typeface="Arial" panose="020B0604020202020204" pitchFamily="34" charset="0"/>
                <a:cs typeface="Arial" panose="020B0604020202020204" pitchFamily="34" charset="0"/>
              </a:rPr>
            </a:br>
            <a:r>
              <a:rPr lang="en-US" sz="2400">
                <a:solidFill>
                  <a:schemeClr val="tx1"/>
                </a:solidFill>
                <a:latin typeface="Arial" panose="020B0604020202020204" pitchFamily="34" charset="0"/>
                <a:cs typeface="Arial" panose="020B0604020202020204" pitchFamily="34" charset="0"/>
              </a:rPr>
              <a:t>Nếu có đúng dữ liệu, thì AR có thể đem đến trải nghiệm phù hợp cho từng người dùng tiềm năng. Cá nhân hóa có thể làm tăng đáng kể hiệu quả quảng cáo.</a:t>
            </a:r>
            <a:r>
              <a:rPr lang="en-US" sz="2400" b="1">
                <a:solidFill>
                  <a:schemeClr val="tx1"/>
                </a:solidFill>
                <a:latin typeface="Arial" panose="020B0604020202020204" pitchFamily="34" charset="0"/>
                <a:cs typeface="Arial" panose="020B0604020202020204" pitchFamily="34" charset="0"/>
              </a:rPr>
              <a:t> 59% người dùng </a:t>
            </a:r>
            <a:r>
              <a:rPr lang="en-US" sz="2400">
                <a:solidFill>
                  <a:schemeClr val="tx1"/>
                </a:solidFill>
                <a:latin typeface="Arial" panose="020B0604020202020204" pitchFamily="34" charset="0"/>
                <a:cs typeface="Arial" panose="020B0604020202020204" pitchFamily="34" charset="0"/>
              </a:rPr>
              <a:t>cho biết họ đã từng mua sản phẩm nhờ quảng cáo cá nhân hóa. </a:t>
            </a:r>
            <a:endParaRPr lang="en-US" sz="2400" smtClean="0">
              <a:solidFill>
                <a:schemeClr val="tx1"/>
              </a:solidFill>
              <a:latin typeface="Arial" panose="020B0604020202020204" pitchFamily="34" charset="0"/>
              <a:cs typeface="Arial" panose="020B0604020202020204" pitchFamily="34" charset="0"/>
            </a:endParaRPr>
          </a:p>
          <a:p>
            <a:r>
              <a:rPr lang="en-US" sz="2400" smtClean="0">
                <a:solidFill>
                  <a:schemeClr val="tx1"/>
                </a:solidFill>
                <a:latin typeface="Arial" panose="020B0604020202020204" pitchFamily="34" charset="0"/>
                <a:cs typeface="Arial" panose="020B0604020202020204" pitchFamily="34" charset="0"/>
              </a:rPr>
              <a:t>Hơn </a:t>
            </a:r>
            <a:r>
              <a:rPr lang="en-US" sz="2400">
                <a:solidFill>
                  <a:schemeClr val="tx1"/>
                </a:solidFill>
                <a:latin typeface="Arial" panose="020B0604020202020204" pitchFamily="34" charset="0"/>
                <a:cs typeface="Arial" panose="020B0604020202020204" pitchFamily="34" charset="0"/>
              </a:rPr>
              <a:t>nữa, nếu xét hiện tại chỉ 18% ứng dụng di động tiến hành cá nhân hóa, thì đây chính là địa hạt bạn cần khai thác để vượt lên trên đối thủ</a:t>
            </a:r>
            <a:r>
              <a:rPr lang="en-US" sz="2400" smtClean="0">
                <a:solidFill>
                  <a:schemeClr val="tx1"/>
                </a:solidFill>
                <a:latin typeface="Arial" panose="020B0604020202020204" pitchFamily="34" charset="0"/>
                <a:cs typeface="Arial" panose="020B0604020202020204" pitchFamily="34" charset="0"/>
              </a:rPr>
              <a:t>.</a:t>
            </a: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105</a:t>
            </a:fld>
            <a:endParaRPr lang="en-US"/>
          </a:p>
        </p:txBody>
      </p:sp>
    </p:spTree>
    <p:extLst>
      <p:ext uri="{BB962C8B-B14F-4D97-AF65-F5344CB8AC3E}">
        <p14:creationId xmlns:p14="http://schemas.microsoft.com/office/powerpoint/2010/main" xmlns="" val="119445186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18)</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lnSpcReduction="10000"/>
          </a:bodyPr>
          <a:lstStyle/>
          <a:p>
            <a:r>
              <a:rPr lang="en-US" sz="2400" b="1">
                <a:solidFill>
                  <a:schemeClr val="tx1"/>
                </a:solidFill>
                <a:latin typeface="Arial" panose="020B0604020202020204" pitchFamily="34" charset="0"/>
                <a:cs typeface="Arial" panose="020B0604020202020204" pitchFamily="34" charset="0"/>
              </a:rPr>
              <a:t>f</a:t>
            </a:r>
            <a:r>
              <a:rPr lang="en-US" sz="2400" b="1" smtClean="0">
                <a:solidFill>
                  <a:schemeClr val="tx1"/>
                </a:solidFill>
                <a:latin typeface="Arial" panose="020B0604020202020204" pitchFamily="34" charset="0"/>
                <a:cs typeface="Arial" panose="020B0604020202020204" pitchFamily="34" charset="0"/>
              </a:rPr>
              <a:t>. Tăng </a:t>
            </a:r>
            <a:r>
              <a:rPr lang="en-US" sz="2400" b="1">
                <a:solidFill>
                  <a:schemeClr val="tx1"/>
                </a:solidFill>
                <a:latin typeface="Arial" panose="020B0604020202020204" pitchFamily="34" charset="0"/>
                <a:cs typeface="Arial" panose="020B0604020202020204" pitchFamily="34" charset="0"/>
              </a:rPr>
              <a:t>nhận diện thương hiệu và lòng trung thành với thương </a:t>
            </a:r>
            <a:r>
              <a:rPr lang="en-US" sz="2400" b="1" smtClean="0">
                <a:solidFill>
                  <a:schemeClr val="tx1"/>
                </a:solidFill>
                <a:latin typeface="Arial" panose="020B0604020202020204" pitchFamily="34" charset="0"/>
                <a:cs typeface="Arial" panose="020B0604020202020204" pitchFamily="34" charset="0"/>
              </a:rPr>
              <a:t>hiệu</a:t>
            </a:r>
            <a:r>
              <a:rPr lang="en-US" sz="2400" smtClean="0">
                <a:solidFill>
                  <a:schemeClr val="tx1"/>
                </a:solidFill>
                <a:latin typeface="Arial" panose="020B0604020202020204" pitchFamily="34" charset="0"/>
                <a:cs typeface="Arial" panose="020B0604020202020204" pitchFamily="34" charset="0"/>
              </a:rPr>
              <a:t>.</a:t>
            </a:r>
          </a:p>
          <a:p>
            <a:r>
              <a:rPr lang="en-US" sz="2400" smtClean="0">
                <a:solidFill>
                  <a:schemeClr val="tx1"/>
                </a:solidFill>
                <a:latin typeface="Arial" panose="020B0604020202020204" pitchFamily="34" charset="0"/>
                <a:cs typeface="Arial" panose="020B0604020202020204" pitchFamily="34" charset="0"/>
              </a:rPr>
              <a:t>AR </a:t>
            </a:r>
            <a:r>
              <a:rPr lang="en-US" sz="2400">
                <a:solidFill>
                  <a:schemeClr val="tx1"/>
                </a:solidFill>
                <a:latin typeface="Arial" panose="020B0604020202020204" pitchFamily="34" charset="0"/>
                <a:cs typeface="Arial" panose="020B0604020202020204" pitchFamily="34" charset="0"/>
              </a:rPr>
              <a:t>là một công cụ hiệu quả giúp người dùng biết đến thương hiệu và trở thành khách hàng thân thiết. Bởi vì người dùng rất thích chia sẻ trải nghiệm AR trên mạng xã hội. </a:t>
            </a:r>
            <a:endParaRPr lang="en-US" sz="2400" smtClean="0">
              <a:solidFill>
                <a:schemeClr val="tx1"/>
              </a:solidFill>
              <a:latin typeface="Arial" panose="020B0604020202020204" pitchFamily="34" charset="0"/>
              <a:cs typeface="Arial" panose="020B0604020202020204" pitchFamily="34" charset="0"/>
            </a:endParaRPr>
          </a:p>
          <a:p>
            <a:pPr lvl="1"/>
            <a:r>
              <a:rPr lang="en-US" sz="2200" smtClean="0">
                <a:solidFill>
                  <a:schemeClr val="tx1"/>
                </a:solidFill>
                <a:latin typeface="Arial" panose="020B0604020202020204" pitchFamily="34" charset="0"/>
                <a:cs typeface="Arial" panose="020B0604020202020204" pitchFamily="34" charset="0"/>
              </a:rPr>
              <a:t>Ví </a:t>
            </a:r>
            <a:r>
              <a:rPr lang="en-US" sz="2200">
                <a:solidFill>
                  <a:schemeClr val="tx1"/>
                </a:solidFill>
                <a:latin typeface="Arial" panose="020B0604020202020204" pitchFamily="34" charset="0"/>
                <a:cs typeface="Arial" panose="020B0604020202020204" pitchFamily="34" charset="0"/>
              </a:rPr>
              <a:t>dụ, Gucci đã đưa AR vào trong ứng dụng của hãng, cho phép người dùng thử nhiều kiểu giày khác </a:t>
            </a:r>
            <a:r>
              <a:rPr lang="en-US" sz="2200" smtClean="0">
                <a:solidFill>
                  <a:schemeClr val="tx1"/>
                </a:solidFill>
                <a:latin typeface="Arial" panose="020B0604020202020204" pitchFamily="34" charset="0"/>
                <a:cs typeface="Arial" panose="020B0604020202020204" pitchFamily="34" charset="0"/>
              </a:rPr>
              <a:t>nhau.</a:t>
            </a:r>
          </a:p>
          <a:p>
            <a:r>
              <a:rPr lang="en-US" sz="2400" smtClean="0">
                <a:solidFill>
                  <a:schemeClr val="tx1"/>
                </a:solidFill>
                <a:latin typeface="Arial" panose="020B0604020202020204" pitchFamily="34" charset="0"/>
                <a:cs typeface="Arial" panose="020B0604020202020204" pitchFamily="34" charset="0"/>
              </a:rPr>
              <a:t>AR </a:t>
            </a:r>
            <a:r>
              <a:rPr lang="en-US" sz="2400">
                <a:solidFill>
                  <a:schemeClr val="tx1"/>
                </a:solidFill>
                <a:latin typeface="Arial" panose="020B0604020202020204" pitchFamily="34" charset="0"/>
                <a:cs typeface="Arial" panose="020B0604020202020204" pitchFamily="34" charset="0"/>
              </a:rPr>
              <a:t>còn là một phương pháp marketing B2B đáng giá. </a:t>
            </a:r>
            <a:endParaRPr lang="en-US" sz="2400" smtClean="0">
              <a:solidFill>
                <a:schemeClr val="tx1"/>
              </a:solidFill>
              <a:latin typeface="Arial" panose="020B0604020202020204" pitchFamily="34" charset="0"/>
              <a:cs typeface="Arial" panose="020B0604020202020204" pitchFamily="34" charset="0"/>
            </a:endParaRPr>
          </a:p>
          <a:p>
            <a:pPr lvl="1"/>
            <a:r>
              <a:rPr lang="en-US" sz="2200" smtClean="0">
                <a:solidFill>
                  <a:schemeClr val="tx1"/>
                </a:solidFill>
                <a:latin typeface="Arial" panose="020B0604020202020204" pitchFamily="34" charset="0"/>
                <a:cs typeface="Arial" panose="020B0604020202020204" pitchFamily="34" charset="0"/>
              </a:rPr>
              <a:t>Ví </a:t>
            </a:r>
            <a:r>
              <a:rPr lang="en-US" sz="2200">
                <a:solidFill>
                  <a:schemeClr val="tx1"/>
                </a:solidFill>
                <a:latin typeface="Arial" panose="020B0604020202020204" pitchFamily="34" charset="0"/>
                <a:cs typeface="Arial" panose="020B0604020202020204" pitchFamily="34" charset="0"/>
              </a:rPr>
              <a:t>dụ, bạn có thể sử dụng AR để trình bày bản demo dự án, giúp các doanh nghiệp hiểu rõ hơn về sản phẩm. Đây cũng là cách khiến gian hàng của bạn trở nên nổi bật hơn tại các buổi hội nghị và triển lãm.</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106</a:t>
            </a:fld>
            <a:endParaRPr lang="en-US"/>
          </a:p>
        </p:txBody>
      </p:sp>
    </p:spTree>
    <p:extLst>
      <p:ext uri="{BB962C8B-B14F-4D97-AF65-F5344CB8AC3E}">
        <p14:creationId xmlns:p14="http://schemas.microsoft.com/office/powerpoint/2010/main" xmlns="" val="8678144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smtClean="0">
                <a:latin typeface="Arial" panose="020B0604020202020204" pitchFamily="34" charset="0"/>
                <a:cs typeface="Arial" panose="020B0604020202020204" pitchFamily="34" charset="0"/>
              </a:rPr>
              <a:t>TIỀM NĂNG PHÁT TRIỂN CỦA THỰC TẾ TĂNG CƯỜNG (1)</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273274" cy="4724400"/>
          </a:xfrm>
        </p:spPr>
        <p:txBody>
          <a:bodyPr>
            <a:normAutofit/>
          </a:bodyPr>
          <a:lstStyle/>
          <a:p>
            <a:pPr algn="just"/>
            <a:r>
              <a:rPr lang="vi-VN" sz="2400" b="1" smtClean="0">
                <a:solidFill>
                  <a:schemeClr val="tx1"/>
                </a:solidFill>
                <a:latin typeface="Arial" panose="020B0604020202020204" pitchFamily="34" charset="0"/>
                <a:cs typeface="Arial" panose="020B0604020202020204" pitchFamily="34" charset="0"/>
              </a:rPr>
              <a:t>Thực </a:t>
            </a:r>
            <a:r>
              <a:rPr lang="vi-VN" sz="2400" b="1">
                <a:solidFill>
                  <a:schemeClr val="tx1"/>
                </a:solidFill>
                <a:latin typeface="Arial" panose="020B0604020202020204" pitchFamily="34" charset="0"/>
                <a:cs typeface="Arial" panose="020B0604020202020204" pitchFamily="34" charset="0"/>
              </a:rPr>
              <a:t>tế tăng cường</a:t>
            </a:r>
            <a:r>
              <a:rPr lang="vi-VN" sz="2400">
                <a:solidFill>
                  <a:schemeClr val="tx1"/>
                </a:solidFill>
                <a:latin typeface="Arial" panose="020B0604020202020204" pitchFamily="34" charset="0"/>
                <a:cs typeface="Arial" panose="020B0604020202020204" pitchFamily="34" charset="0"/>
              </a:rPr>
              <a:t> tiếp tục phát triển và trở nên phổ biến hơn giữa một loạt các ứng dụng. Kể từ khi hình thành nó, các nhà tiếp thị và các công ty công nghệ đã phải chiến đấu với một nhận thức là, thực tế tăng cường không chỉ là một công cụ marketing.</a:t>
            </a:r>
          </a:p>
          <a:p>
            <a:pPr algn="just"/>
            <a:r>
              <a:rPr lang="vi-VN" sz="2400">
                <a:solidFill>
                  <a:schemeClr val="tx1"/>
                </a:solidFill>
                <a:latin typeface="Arial" panose="020B0604020202020204" pitchFamily="34" charset="0"/>
                <a:cs typeface="Arial" panose="020B0604020202020204" pitchFamily="34" charset="0"/>
              </a:rPr>
              <a:t>Tuy nhiên, có bằng chứng cho thấy người tiêu dùng đang bắt đầu thu được lợi ích hữu hình từ chức năng này và mong đợi nó sẽ trở thành một phần trong qui trình mua sắm của họ. </a:t>
            </a:r>
          </a:p>
          <a:p>
            <a:endParaRPr lang="en-US" sz="2800" smtClean="0">
              <a:solidFill>
                <a:schemeClr val="tx1"/>
              </a:solidFill>
              <a:latin typeface="Arial" panose="020B0604020202020204" pitchFamily="34" charset="0"/>
              <a:cs typeface="Arial" panose="020B0604020202020204" pitchFamily="34" charset="0"/>
            </a:endParaRP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107</a:t>
            </a:fld>
            <a:endParaRPr lang="en-US"/>
          </a:p>
        </p:txBody>
      </p:sp>
    </p:spTree>
    <p:extLst>
      <p:ext uri="{BB962C8B-B14F-4D97-AF65-F5344CB8AC3E}">
        <p14:creationId xmlns:p14="http://schemas.microsoft.com/office/powerpoint/2010/main" xmlns="" val="383672404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a:latin typeface="Arial" panose="020B0604020202020204" pitchFamily="34" charset="0"/>
                <a:cs typeface="Arial" panose="020B0604020202020204" pitchFamily="34" charset="0"/>
              </a:rPr>
              <a:t>TIỀM NĂNG PHÁT TRIỂN CỦA THỰC TẾ TĂNG CƯỜNG </a:t>
            </a:r>
            <a:r>
              <a:rPr lang="en-US" b="1" smtClean="0">
                <a:latin typeface="Arial" panose="020B0604020202020204" pitchFamily="34" charset="0"/>
                <a:cs typeface="Arial" panose="020B0604020202020204" pitchFamily="34" charset="0"/>
              </a:rPr>
              <a:t>(2)</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600"/>
            <a:ext cx="9470983" cy="4625546"/>
          </a:xfrm>
        </p:spPr>
        <p:txBody>
          <a:bodyPr>
            <a:normAutofit lnSpcReduction="10000"/>
          </a:bodyPr>
          <a:lstStyle/>
          <a:p>
            <a:pPr algn="just"/>
            <a:r>
              <a:rPr lang="en-US" sz="2400">
                <a:solidFill>
                  <a:schemeClr val="tx1"/>
                </a:solidFill>
                <a:latin typeface="Arial" panose="020B0604020202020204" pitchFamily="34" charset="0"/>
                <a:cs typeface="Arial" panose="020B0604020202020204" pitchFamily="34" charset="0"/>
              </a:rPr>
              <a:t>N</a:t>
            </a:r>
            <a:r>
              <a:rPr lang="vi-VN" sz="2400" smtClean="0">
                <a:solidFill>
                  <a:schemeClr val="tx1"/>
                </a:solidFill>
                <a:latin typeface="Arial" panose="020B0604020202020204" pitchFamily="34" charset="0"/>
                <a:cs typeface="Arial" panose="020B0604020202020204" pitchFamily="34" charset="0"/>
              </a:rPr>
              <a:t>hóm </a:t>
            </a:r>
            <a:r>
              <a:rPr lang="vi-VN" sz="2400">
                <a:solidFill>
                  <a:schemeClr val="tx1"/>
                </a:solidFill>
                <a:latin typeface="Arial" panose="020B0604020202020204" pitchFamily="34" charset="0"/>
                <a:cs typeface="Arial" panose="020B0604020202020204" pitchFamily="34" charset="0"/>
              </a:rPr>
              <a:t>khách hàng thích nghi nhanh (early adopters) trong lĩnh vực bán lẻ đã giúp phát triển các công nghệ để nâng cao trải nghiệm mua sắm. Bằng cách kết hợp thực tế tăng cường vào các ứng dụng catalog, các cửa hàng cho phép người tiêu dùng hình dung ra các sản phẩm khác nhau trông như thế nào trong các môi trường khác nhau. Ứng dụng này có thể được áp dụng trong các cửa hàng nội thất, thời </a:t>
            </a:r>
            <a:r>
              <a:rPr lang="vi-VN" sz="2400" smtClean="0">
                <a:solidFill>
                  <a:schemeClr val="tx1"/>
                </a:solidFill>
                <a:latin typeface="Arial" panose="020B0604020202020204" pitchFamily="34" charset="0"/>
                <a:cs typeface="Arial" panose="020B0604020202020204" pitchFamily="34" charset="0"/>
              </a:rPr>
              <a:t>trang</a:t>
            </a:r>
            <a:r>
              <a:rPr lang="en-US" sz="2400">
                <a:solidFill>
                  <a:schemeClr val="tx1"/>
                </a:solidFill>
                <a:latin typeface="Arial" panose="020B0604020202020204" pitchFamily="34" charset="0"/>
                <a:cs typeface="Arial" panose="020B0604020202020204" pitchFamily="34" charset="0"/>
              </a:rPr>
              <a:t>.</a:t>
            </a:r>
            <a:endParaRPr lang="en-US" sz="2400" smtClean="0">
              <a:solidFill>
                <a:schemeClr val="tx1"/>
              </a:solidFill>
              <a:latin typeface="Arial" panose="020B0604020202020204" pitchFamily="34" charset="0"/>
              <a:cs typeface="Arial" panose="020B0604020202020204" pitchFamily="34" charset="0"/>
            </a:endParaRPr>
          </a:p>
          <a:p>
            <a:pPr algn="just"/>
            <a:r>
              <a:rPr lang="vi-VN" sz="2400" smtClean="0">
                <a:solidFill>
                  <a:schemeClr val="tx1"/>
                </a:solidFill>
                <a:latin typeface="Arial" panose="020B0604020202020204" pitchFamily="34" charset="0"/>
                <a:cs typeface="Arial" panose="020B0604020202020204" pitchFamily="34" charset="0"/>
              </a:rPr>
              <a:t>Ở </a:t>
            </a:r>
            <a:r>
              <a:rPr lang="vi-VN" sz="2400">
                <a:solidFill>
                  <a:schemeClr val="tx1"/>
                </a:solidFill>
                <a:latin typeface="Arial" panose="020B0604020202020204" pitchFamily="34" charset="0"/>
                <a:cs typeface="Arial" panose="020B0604020202020204" pitchFamily="34" charset="0"/>
              </a:rPr>
              <a:t>một số nơi, lợi ích của thực tế tăng cường có thể mở rộng sang lĩnh vực chăm sóc sức khỏe, tại đó nó có thể phát huy được vai trò lớn hơn rất nhiều. Thông qua các ứng dụng, người dùng có thể xem được hình ảnh 3 chiều, cực kì chi tiết của các bộ phận cơ thể người khi họ di chuyển thiết bị di động qua các mục tiêu cụ thể. </a:t>
            </a: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108</a:t>
            </a:fld>
            <a:endParaRPr lang="en-US"/>
          </a:p>
        </p:txBody>
      </p:sp>
    </p:spTree>
    <p:extLst>
      <p:ext uri="{BB962C8B-B14F-4D97-AF65-F5344CB8AC3E}">
        <p14:creationId xmlns:p14="http://schemas.microsoft.com/office/powerpoint/2010/main" xmlns="" val="416342426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vi-VN"/>
              <a:t>Ví dụ về công nghệ AR được áp dụng. </a:t>
            </a:r>
            <a:endParaRPr lang="en-US"/>
          </a:p>
        </p:txBody>
      </p:sp>
      <p:sp>
        <p:nvSpPr>
          <p:cNvPr id="6" name="Text Placeholder 5"/>
          <p:cNvSpPr>
            <a:spLocks noGrp="1"/>
          </p:cNvSpPr>
          <p:nvPr>
            <p:ph type="body" sz="half" idx="2"/>
          </p:nvPr>
        </p:nvSpPr>
        <p:spPr/>
        <p:txBody>
          <a:bodyPr/>
          <a:lstStyle/>
          <a:p>
            <a:r>
              <a:rPr lang="vi-VN">
                <a:solidFill>
                  <a:schemeClr val="tx1"/>
                </a:solidFill>
              </a:rPr>
              <a:t>Nguồn: Dmexc</a:t>
            </a:r>
            <a:r>
              <a:rPr lang="en-US">
                <a:solidFill>
                  <a:schemeClr val="tx1"/>
                </a:solidFill>
              </a:rPr>
              <a:t>o</a:t>
            </a:r>
          </a:p>
        </p:txBody>
      </p:sp>
      <p:pic>
        <p:nvPicPr>
          <p:cNvPr id="2050" name="Picture 2" descr="Thực tế tăng cường (Augmented Reality - AR) là gì? Tiềm năng phát triển - Ảnh 2."/>
          <p:cNvPicPr>
            <a:picLocks noGrp="1" noChangeAspect="1" noChangeArrowheads="1"/>
          </p:cNvPicPr>
          <p:nvPr>
            <p:ph type="pic" idx="1"/>
          </p:nvPr>
        </p:nvPicPr>
        <p:blipFill>
          <a:blip r:embed="rId2">
            <a:extLst>
              <a:ext uri="{28A0092B-C50C-407E-A947-70E740481C1C}">
                <a14:useLocalDpi xmlns:a14="http://schemas.microsoft.com/office/drawing/2010/main" xmlns="" val="0"/>
              </a:ext>
            </a:extLst>
          </a:blip>
          <a:srcRect t="15913" b="15913"/>
          <a:stretch>
            <a:fillRect/>
          </a:stretch>
        </p:blipFill>
        <p:spPr bwMode="auto">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2"/>
          </p:nvPr>
        </p:nvSpPr>
        <p:spPr/>
        <p:txBody>
          <a:bodyPr/>
          <a:lstStyle/>
          <a:p>
            <a:fld id="{C0FE81FB-3A1D-4835-9FBB-B6198B449A53}" type="slidenum">
              <a:rPr lang="en-US" smtClean="0"/>
              <a:pPr/>
              <a:t>109</a:t>
            </a:fld>
            <a:endParaRPr lang="en-US"/>
          </a:p>
        </p:txBody>
      </p:sp>
    </p:spTree>
    <p:extLst>
      <p:ext uri="{BB962C8B-B14F-4D97-AF65-F5344CB8AC3E}">
        <p14:creationId xmlns:p14="http://schemas.microsoft.com/office/powerpoint/2010/main" xmlns="" val="580881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 CƠ CHẾ HOẠT ĐỘNG CỦA HỆ THỐNG THỰC TẠI ẢO TĂNG CƯỜNG (2)</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en-US" sz="2400" b="1" dirty="0">
                <a:solidFill>
                  <a:schemeClr val="tx1"/>
                </a:solidFill>
                <a:latin typeface="Arial" panose="020B0604020202020204" pitchFamily="34" charset="0"/>
                <a:cs typeface="Arial" panose="020B0604020202020204" pitchFamily="34" charset="0"/>
              </a:rPr>
              <a:t>2</a:t>
            </a:r>
            <a:r>
              <a:rPr lang="en-US" sz="2400" b="1" dirty="0" smtClean="0">
                <a:solidFill>
                  <a:schemeClr val="tx1"/>
                </a:solidFill>
                <a:latin typeface="Arial" panose="020B0604020202020204" pitchFamily="34" charset="0"/>
                <a:cs typeface="Arial" panose="020B0604020202020204" pitchFamily="34" charset="0"/>
              </a:rPr>
              <a:t>. </a:t>
            </a:r>
            <a:r>
              <a:rPr lang="vi-VN" sz="2400" b="1" dirty="0">
                <a:solidFill>
                  <a:schemeClr val="tx1"/>
                </a:solidFill>
                <a:latin typeface="Arial" panose="020B0604020202020204" pitchFamily="34" charset="0"/>
                <a:cs typeface="Arial" panose="020B0604020202020204" pitchFamily="34" charset="0"/>
              </a:rPr>
              <a:t>Kiến trúc hệ </a:t>
            </a:r>
            <a:r>
              <a:rPr lang="vi-VN" sz="2400" b="1" dirty="0" smtClean="0">
                <a:solidFill>
                  <a:schemeClr val="tx1"/>
                </a:solidFill>
                <a:latin typeface="Arial" panose="020B0604020202020204" pitchFamily="34" charset="0"/>
                <a:cs typeface="Arial" panose="020B0604020202020204" pitchFamily="34" charset="0"/>
              </a:rPr>
              <a:t>thống</a:t>
            </a:r>
            <a:r>
              <a:rPr lang="en-US" sz="2400" b="1" dirty="0" smtClean="0">
                <a:solidFill>
                  <a:schemeClr val="tx1"/>
                </a:solidFill>
                <a:latin typeface="Arial" panose="020B0604020202020204" pitchFamily="34" charset="0"/>
                <a:cs typeface="Arial" panose="020B0604020202020204" pitchFamily="34" charset="0"/>
              </a:rPr>
              <a:t>:</a:t>
            </a:r>
            <a:r>
              <a:rPr lang="en-US" sz="2400" b="1" dirty="0">
                <a:solidFill>
                  <a:schemeClr val="tx1"/>
                </a:solidFill>
                <a:latin typeface="Arial" panose="020B0604020202020204" pitchFamily="34" charset="0"/>
                <a:cs typeface="Arial" panose="020B0604020202020204" pitchFamily="34" charset="0"/>
              </a:rPr>
              <a:t> </a:t>
            </a:r>
            <a:r>
              <a:rPr lang="vi-VN" sz="2400" dirty="0" smtClean="0">
                <a:solidFill>
                  <a:schemeClr val="tx1"/>
                </a:solidFill>
                <a:latin typeface="Arial" panose="020B0604020202020204" pitchFamily="34" charset="0"/>
                <a:cs typeface="Arial" panose="020B0604020202020204" pitchFamily="34" charset="0"/>
              </a:rPr>
              <a:t>Một </a:t>
            </a:r>
            <a:r>
              <a:rPr lang="vi-VN" sz="2400" dirty="0">
                <a:solidFill>
                  <a:schemeClr val="tx1"/>
                </a:solidFill>
                <a:latin typeface="Arial" panose="020B0604020202020204" pitchFamily="34" charset="0"/>
                <a:cs typeface="Arial" panose="020B0604020202020204" pitchFamily="34" charset="0"/>
              </a:rPr>
              <a:t>hệ thống AR gồm có 3 phần:</a:t>
            </a:r>
          </a:p>
          <a:p>
            <a:pPr lvl="1"/>
            <a:r>
              <a:rPr lang="en-US" sz="2200" dirty="0">
                <a:solidFill>
                  <a:schemeClr val="tx1"/>
                </a:solidFill>
                <a:latin typeface="Arial" panose="020B0604020202020204" pitchFamily="34" charset="0"/>
                <a:cs typeface="Arial" panose="020B0604020202020204" pitchFamily="34" charset="0"/>
              </a:rPr>
              <a:t>a</a:t>
            </a:r>
            <a:r>
              <a:rPr lang="en-US" sz="2200" dirty="0" smtClean="0">
                <a:solidFill>
                  <a:schemeClr val="tx1"/>
                </a:solidFill>
                <a:latin typeface="Arial" panose="020B0604020202020204" pitchFamily="34" charset="0"/>
                <a:cs typeface="Arial" panose="020B0604020202020204" pitchFamily="34" charset="0"/>
              </a:rPr>
              <a:t>. </a:t>
            </a:r>
            <a:r>
              <a:rPr lang="vi-VN" sz="2200" dirty="0" smtClean="0">
                <a:solidFill>
                  <a:schemeClr val="tx1"/>
                </a:solidFill>
                <a:latin typeface="Arial" panose="020B0604020202020204" pitchFamily="34" charset="0"/>
                <a:cs typeface="Arial" panose="020B0604020202020204" pitchFamily="34" charset="0"/>
              </a:rPr>
              <a:t>Thế </a:t>
            </a:r>
            <a:r>
              <a:rPr lang="vi-VN" sz="2200" dirty="0">
                <a:solidFill>
                  <a:schemeClr val="tx1"/>
                </a:solidFill>
                <a:latin typeface="Arial" panose="020B0604020202020204" pitchFamily="34" charset="0"/>
                <a:cs typeface="Arial" panose="020B0604020202020204" pitchFamily="34" charset="0"/>
              </a:rPr>
              <a:t>giới thực.</a:t>
            </a:r>
          </a:p>
          <a:p>
            <a:pPr lvl="1"/>
            <a:r>
              <a:rPr lang="en-US" sz="2200" dirty="0">
                <a:solidFill>
                  <a:schemeClr val="tx1"/>
                </a:solidFill>
                <a:latin typeface="Arial" panose="020B0604020202020204" pitchFamily="34" charset="0"/>
                <a:cs typeface="Arial" panose="020B0604020202020204" pitchFamily="34" charset="0"/>
              </a:rPr>
              <a:t>b</a:t>
            </a:r>
            <a:r>
              <a:rPr lang="en-US" sz="2200" dirty="0" smtClean="0">
                <a:solidFill>
                  <a:schemeClr val="tx1"/>
                </a:solidFill>
                <a:latin typeface="Arial" panose="020B0604020202020204" pitchFamily="34" charset="0"/>
                <a:cs typeface="Arial" panose="020B0604020202020204" pitchFamily="34" charset="0"/>
              </a:rPr>
              <a:t>. </a:t>
            </a:r>
            <a:r>
              <a:rPr lang="vi-VN" sz="2200" dirty="0" smtClean="0">
                <a:solidFill>
                  <a:schemeClr val="tx1"/>
                </a:solidFill>
                <a:latin typeface="Arial" panose="020B0604020202020204" pitchFamily="34" charset="0"/>
                <a:cs typeface="Arial" panose="020B0604020202020204" pitchFamily="34" charset="0"/>
              </a:rPr>
              <a:t>Các </a:t>
            </a:r>
            <a:r>
              <a:rPr lang="vi-VN" sz="2200" dirty="0">
                <a:solidFill>
                  <a:schemeClr val="tx1"/>
                </a:solidFill>
                <a:latin typeface="Arial" panose="020B0604020202020204" pitchFamily="34" charset="0"/>
                <a:cs typeface="Arial" panose="020B0604020202020204" pitchFamily="34" charset="0"/>
              </a:rPr>
              <a:t>thiết bị phần cứng nhận diện các thành phần của môi trường.</a:t>
            </a:r>
          </a:p>
          <a:p>
            <a:pPr lvl="1"/>
            <a:r>
              <a:rPr lang="en-US" sz="2200" dirty="0">
                <a:solidFill>
                  <a:schemeClr val="tx1"/>
                </a:solidFill>
                <a:latin typeface="Arial" panose="020B0604020202020204" pitchFamily="34" charset="0"/>
                <a:cs typeface="Arial" panose="020B0604020202020204" pitchFamily="34" charset="0"/>
              </a:rPr>
              <a:t>c</a:t>
            </a:r>
            <a:r>
              <a:rPr lang="en-US" sz="2200" dirty="0" smtClean="0">
                <a:solidFill>
                  <a:schemeClr val="tx1"/>
                </a:solidFill>
                <a:latin typeface="Arial" panose="020B0604020202020204" pitchFamily="34" charset="0"/>
                <a:cs typeface="Arial" panose="020B0604020202020204" pitchFamily="34" charset="0"/>
              </a:rPr>
              <a:t>. </a:t>
            </a:r>
            <a:r>
              <a:rPr lang="vi-VN" sz="2200" dirty="0" smtClean="0">
                <a:solidFill>
                  <a:schemeClr val="tx1"/>
                </a:solidFill>
                <a:latin typeface="Arial" panose="020B0604020202020204" pitchFamily="34" charset="0"/>
                <a:cs typeface="Arial" panose="020B0604020202020204" pitchFamily="34" charset="0"/>
              </a:rPr>
              <a:t>Phần </a:t>
            </a:r>
            <a:r>
              <a:rPr lang="vi-VN" sz="2200" dirty="0">
                <a:solidFill>
                  <a:schemeClr val="tx1"/>
                </a:solidFill>
                <a:latin typeface="Arial" panose="020B0604020202020204" pitchFamily="34" charset="0"/>
                <a:cs typeface="Arial" panose="020B0604020202020204" pitchFamily="34" charset="0"/>
              </a:rPr>
              <a:t>mềm hỗ trợ.</a:t>
            </a:r>
          </a:p>
          <a:p>
            <a:r>
              <a:rPr lang="vi-VN" sz="2400" dirty="0">
                <a:solidFill>
                  <a:schemeClr val="tx1"/>
                </a:solidFill>
                <a:latin typeface="Arial" panose="020B0604020202020204" pitchFamily="34" charset="0"/>
                <a:cs typeface="Arial" panose="020B0604020202020204" pitchFamily="34" charset="0"/>
              </a:rPr>
              <a:t>Thiết bị phần cứng cho AR gồm có: bộ vi xử lý, màn hình, cảm biến, các thiết bị đầu vào, các thiết bị điện toán di động như smartphone, tablet có chứa camera, cảm biến gia tốc, GPS, la bàn, </a:t>
            </a:r>
            <a:r>
              <a:rPr lang="vi-VN" sz="2400" dirty="0" smtClean="0">
                <a:solidFill>
                  <a:schemeClr val="tx1"/>
                </a:solidFill>
                <a:latin typeface="Arial" panose="020B0604020202020204" pitchFamily="34" charset="0"/>
                <a:cs typeface="Arial" panose="020B0604020202020204" pitchFamily="34" charset="0"/>
              </a:rPr>
              <a:t>...</a:t>
            </a:r>
            <a:endParaRPr lang="vi-VN" sz="2400" dirty="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11</a:t>
            </a:fld>
            <a:endParaRPr lang="en-US"/>
          </a:p>
        </p:txBody>
      </p:sp>
    </p:spTree>
    <p:extLst>
      <p:ext uri="{BB962C8B-B14F-4D97-AF65-F5344CB8AC3E}">
        <p14:creationId xmlns:p14="http://schemas.microsoft.com/office/powerpoint/2010/main" xmlns="" val="31030235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chemeClr val="tx1"/>
                </a:solidFill>
                <a:latin typeface="Arial" panose="020B0604020202020204" pitchFamily="34" charset="0"/>
                <a:cs typeface="Arial" panose="020B0604020202020204" pitchFamily="34" charset="0"/>
              </a:rPr>
              <a:t>Ví dụ về công nghệ AR được áp dụng.</a:t>
            </a:r>
            <a:endParaRPr lang="en-US">
              <a:solidFill>
                <a:schemeClr val="tx1"/>
              </a:solidFill>
              <a:latin typeface="Arial" panose="020B0604020202020204" pitchFamily="34" charset="0"/>
              <a:cs typeface="Arial" panose="020B0604020202020204" pitchFamily="34" charset="0"/>
            </a:endParaRPr>
          </a:p>
        </p:txBody>
      </p:sp>
      <p:sp>
        <p:nvSpPr>
          <p:cNvPr id="4" name="Text Placeholder 3"/>
          <p:cNvSpPr>
            <a:spLocks noGrp="1"/>
          </p:cNvSpPr>
          <p:nvPr>
            <p:ph type="body" sz="half" idx="2"/>
          </p:nvPr>
        </p:nvSpPr>
        <p:spPr/>
        <p:txBody>
          <a:bodyPr/>
          <a:lstStyle/>
          <a:p>
            <a:r>
              <a:rPr lang="vi-VN" smtClean="0">
                <a:solidFill>
                  <a:schemeClr val="tx1"/>
                </a:solidFill>
                <a:latin typeface="Arial" panose="020B0604020202020204" pitchFamily="34" charset="0"/>
                <a:cs typeface="Arial" panose="020B0604020202020204" pitchFamily="34" charset="0"/>
              </a:rPr>
              <a:t>Nguồn</a:t>
            </a:r>
            <a:r>
              <a:rPr lang="vi-VN">
                <a:solidFill>
                  <a:schemeClr val="tx1"/>
                </a:solidFill>
                <a:latin typeface="Arial" panose="020B0604020202020204" pitchFamily="34" charset="0"/>
                <a:cs typeface="Arial" panose="020B0604020202020204" pitchFamily="34" charset="0"/>
              </a:rPr>
              <a:t>: Women Love Tech</a:t>
            </a:r>
            <a:endParaRPr lang="en-US">
              <a:solidFill>
                <a:schemeClr val="tx1"/>
              </a:solidFill>
              <a:latin typeface="Arial" panose="020B0604020202020204" pitchFamily="34" charset="0"/>
              <a:cs typeface="Arial" panose="020B0604020202020204" pitchFamily="34" charset="0"/>
            </a:endParaRPr>
          </a:p>
        </p:txBody>
      </p:sp>
      <p:pic>
        <p:nvPicPr>
          <p:cNvPr id="8194" name="Picture 2" descr="Thực tế tăng cường (Augmented Reality - AR) là gì? Tiềm năng phát triển - Ảnh 3."/>
          <p:cNvPicPr>
            <a:picLocks noGrp="1" noChangeAspect="1" noChangeArrowheads="1"/>
          </p:cNvPicPr>
          <p:nvPr>
            <p:ph type="pic" idx="1"/>
          </p:nvPr>
        </p:nvPicPr>
        <p:blipFill>
          <a:blip r:embed="rId2">
            <a:extLst>
              <a:ext uri="{28A0092B-C50C-407E-A947-70E740481C1C}">
                <a14:useLocalDpi xmlns:a14="http://schemas.microsoft.com/office/drawing/2010/main" xmlns="" val="0"/>
              </a:ext>
            </a:extLst>
          </a:blip>
          <a:srcRect t="11495" b="11495"/>
          <a:stretch>
            <a:fillRect/>
          </a:stretch>
        </p:blipFill>
        <p:spPr bwMode="auto">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p:cNvSpPr>
            <a:spLocks noGrp="1"/>
          </p:cNvSpPr>
          <p:nvPr>
            <p:ph type="sldNum" sz="quarter" idx="12"/>
          </p:nvPr>
        </p:nvSpPr>
        <p:spPr/>
        <p:txBody>
          <a:bodyPr/>
          <a:lstStyle/>
          <a:p>
            <a:fld id="{C0FE81FB-3A1D-4835-9FBB-B6198B449A53}" type="slidenum">
              <a:rPr lang="en-US" smtClean="0"/>
              <a:pPr/>
              <a:t>110</a:t>
            </a:fld>
            <a:endParaRPr lang="en-US"/>
          </a:p>
        </p:txBody>
      </p:sp>
    </p:spTree>
    <p:extLst>
      <p:ext uri="{BB962C8B-B14F-4D97-AF65-F5344CB8AC3E}">
        <p14:creationId xmlns:p14="http://schemas.microsoft.com/office/powerpoint/2010/main" xmlns="" val="33193381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a:latin typeface="Arial" panose="020B0604020202020204" pitchFamily="34" charset="0"/>
                <a:cs typeface="Arial" panose="020B0604020202020204" pitchFamily="34" charset="0"/>
              </a:rPr>
              <a:t>TIỀM NĂNG PHÁT TRIỂN CỦA THỰC TẾ TĂNG CƯỜNG </a:t>
            </a:r>
            <a:r>
              <a:rPr lang="en-US" b="1" smtClean="0">
                <a:latin typeface="Arial" panose="020B0604020202020204" pitchFamily="34" charset="0"/>
                <a:cs typeface="Arial" panose="020B0604020202020204" pitchFamily="34" charset="0"/>
              </a:rPr>
              <a:t>(3)</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600"/>
            <a:ext cx="9470983" cy="4625546"/>
          </a:xfrm>
        </p:spPr>
        <p:txBody>
          <a:bodyPr>
            <a:normAutofit/>
          </a:bodyPr>
          <a:lstStyle/>
          <a:p>
            <a:r>
              <a:rPr lang="en-US" sz="2400" smtClean="0">
                <a:solidFill>
                  <a:schemeClr val="tx1"/>
                </a:solidFill>
                <a:latin typeface="Arial" panose="020B0604020202020204" pitchFamily="34" charset="0"/>
                <a:cs typeface="Arial" panose="020B0604020202020204" pitchFamily="34" charset="0"/>
              </a:rPr>
              <a:t>T</a:t>
            </a:r>
            <a:r>
              <a:rPr lang="vi-VN" sz="2400" smtClean="0">
                <a:solidFill>
                  <a:schemeClr val="tx1"/>
                </a:solidFill>
                <a:latin typeface="Arial" panose="020B0604020202020204" pitchFamily="34" charset="0"/>
                <a:cs typeface="Arial" panose="020B0604020202020204" pitchFamily="34" charset="0"/>
              </a:rPr>
              <a:t>hực </a:t>
            </a:r>
            <a:r>
              <a:rPr lang="vi-VN" sz="2400">
                <a:solidFill>
                  <a:schemeClr val="tx1"/>
                </a:solidFill>
                <a:latin typeface="Arial" panose="020B0604020202020204" pitchFamily="34" charset="0"/>
                <a:cs typeface="Arial" panose="020B0604020202020204" pitchFamily="34" charset="0"/>
              </a:rPr>
              <a:t>tế tăng cường có thể là một công cụ học tập đắc lực cho các chuyên gia y tế trong suốt quá trình đào tạo của </a:t>
            </a:r>
            <a:r>
              <a:rPr lang="vi-VN" sz="2400" smtClean="0">
                <a:solidFill>
                  <a:schemeClr val="tx1"/>
                </a:solidFill>
                <a:latin typeface="Arial" panose="020B0604020202020204" pitchFamily="34" charset="0"/>
                <a:cs typeface="Arial" panose="020B0604020202020204" pitchFamily="34" charset="0"/>
              </a:rPr>
              <a:t>họ</a:t>
            </a:r>
            <a:endParaRPr lang="en-US" sz="2400" smtClean="0">
              <a:solidFill>
                <a:schemeClr val="tx1"/>
              </a:solidFill>
              <a:latin typeface="Arial" panose="020B0604020202020204" pitchFamily="34" charset="0"/>
              <a:cs typeface="Arial" panose="020B0604020202020204" pitchFamily="34" charset="0"/>
            </a:endParaRPr>
          </a:p>
          <a:p>
            <a:r>
              <a:rPr lang="vi-VN" sz="2400">
                <a:solidFill>
                  <a:schemeClr val="tx1"/>
                </a:solidFill>
                <a:latin typeface="Arial" panose="020B0604020202020204" pitchFamily="34" charset="0"/>
                <a:cs typeface="Arial" panose="020B0604020202020204" pitchFamily="34" charset="0"/>
              </a:rPr>
              <a:t>Từ lâu, một số chuyên gia đã suy đoán rằng các thiết bị có thể mang theo người là một bước đột phá cho thực tế tăng </a:t>
            </a:r>
            <a:r>
              <a:rPr lang="vi-VN" sz="2400" smtClean="0">
                <a:solidFill>
                  <a:schemeClr val="tx1"/>
                </a:solidFill>
                <a:latin typeface="Arial" panose="020B0604020202020204" pitchFamily="34" charset="0"/>
                <a:cs typeface="Arial" panose="020B0604020202020204" pitchFamily="34" charset="0"/>
              </a:rPr>
              <a:t>cường.</a:t>
            </a:r>
            <a:endParaRPr lang="en-US" sz="2400" smtClean="0">
              <a:solidFill>
                <a:schemeClr val="tx1"/>
              </a:solidFill>
              <a:latin typeface="Arial" panose="020B0604020202020204" pitchFamily="34" charset="0"/>
              <a:cs typeface="Arial" panose="020B0604020202020204" pitchFamily="34" charset="0"/>
            </a:endParaRPr>
          </a:p>
          <a:p>
            <a:r>
              <a:rPr lang="vi-VN" sz="2400" smtClean="0">
                <a:solidFill>
                  <a:schemeClr val="tx1"/>
                </a:solidFill>
                <a:latin typeface="Arial" panose="020B0604020202020204" pitchFamily="34" charset="0"/>
                <a:cs typeface="Arial" panose="020B0604020202020204" pitchFamily="34" charset="0"/>
              </a:rPr>
              <a:t>Trong </a:t>
            </a:r>
            <a:r>
              <a:rPr lang="vi-VN" sz="2400">
                <a:solidFill>
                  <a:schemeClr val="tx1"/>
                </a:solidFill>
                <a:latin typeface="Arial" panose="020B0604020202020204" pitchFamily="34" charset="0"/>
                <a:cs typeface="Arial" panose="020B0604020202020204" pitchFamily="34" charset="0"/>
              </a:rPr>
              <a:t>khi điện thoại thông minh và máy tính bảng chỉ phản ánh một phần nhỏ trong bối cảnh của người dùng, thì kính mắt thông minh, là một ví dụ có thể cung cấp một sự kết nối hoàn chỉnh hơn giữa các lĩnh vực thực và ảo. Nếu như nó được phát triển đủ để trở thành xu hướng chính. </a:t>
            </a: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111</a:t>
            </a:fld>
            <a:endParaRPr lang="en-US"/>
          </a:p>
        </p:txBody>
      </p:sp>
    </p:spTree>
    <p:extLst>
      <p:ext uri="{BB962C8B-B14F-4D97-AF65-F5344CB8AC3E}">
        <p14:creationId xmlns:p14="http://schemas.microsoft.com/office/powerpoint/2010/main" xmlns="" val="423584877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15)</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818503" y="2144358"/>
            <a:ext cx="9100970" cy="3922956"/>
          </a:xfrm>
        </p:spPr>
        <p:txBody>
          <a:bodyPr>
            <a:noAutofit/>
          </a:bodyPr>
          <a:lstStyle/>
          <a:p>
            <a:r>
              <a:rPr lang="en-US" sz="2400" b="1" smtClean="0">
                <a:solidFill>
                  <a:schemeClr val="tx1"/>
                </a:solidFill>
                <a:latin typeface="Arial" panose="020B0604020202020204" pitchFamily="34" charset="0"/>
                <a:cs typeface="Arial" panose="020B0604020202020204" pitchFamily="34" charset="0"/>
              </a:rPr>
              <a:t>Ứng </a:t>
            </a:r>
            <a:r>
              <a:rPr lang="en-US" sz="2400" b="1">
                <a:solidFill>
                  <a:schemeClr val="tx1"/>
                </a:solidFill>
                <a:latin typeface="Arial" panose="020B0604020202020204" pitchFamily="34" charset="0"/>
                <a:cs typeface="Arial" panose="020B0604020202020204" pitchFamily="34" charset="0"/>
              </a:rPr>
              <a:t>dụng AR và VR trong cuộc </a:t>
            </a:r>
            <a:r>
              <a:rPr lang="en-US" sz="2400" b="1" smtClean="0">
                <a:solidFill>
                  <a:schemeClr val="tx1"/>
                </a:solidFill>
                <a:latin typeface="Arial" panose="020B0604020202020204" pitchFamily="34" charset="0"/>
                <a:cs typeface="Arial" panose="020B0604020202020204" pitchFamily="34" charset="0"/>
              </a:rPr>
              <a:t>sống:</a:t>
            </a:r>
            <a:endParaRPr lang="en-US" sz="2400">
              <a:solidFill>
                <a:schemeClr val="tx1"/>
              </a:solidFill>
              <a:latin typeface="Arial" panose="020B0604020202020204" pitchFamily="34" charset="0"/>
              <a:cs typeface="Arial" panose="020B0604020202020204" pitchFamily="34" charset="0"/>
            </a:endParaRPr>
          </a:p>
          <a:p>
            <a:r>
              <a:rPr lang="en-US" sz="2200" smtClean="0">
                <a:solidFill>
                  <a:schemeClr val="tx1"/>
                </a:solidFill>
                <a:latin typeface="Arial" panose="020B0604020202020204" pitchFamily="34" charset="0"/>
                <a:cs typeface="Arial" panose="020B0604020202020204" pitchFamily="34" charset="0"/>
              </a:rPr>
              <a:t>Như </a:t>
            </a:r>
            <a:r>
              <a:rPr lang="en-US" sz="2200">
                <a:solidFill>
                  <a:schemeClr val="tx1"/>
                </a:solidFill>
                <a:latin typeface="Arial" panose="020B0604020202020204" pitchFamily="34" charset="0"/>
                <a:cs typeface="Arial" panose="020B0604020202020204" pitchFamily="34" charset="0"/>
              </a:rPr>
              <a:t>vậy VR mang tới một thế giới ảo hoàn toàn cho người dùng, trong khi AR là sự kết hợp độc đáo giữa thế giới thực và </a:t>
            </a:r>
            <a:r>
              <a:rPr lang="en-US" sz="2200" smtClean="0">
                <a:solidFill>
                  <a:schemeClr val="tx1"/>
                </a:solidFill>
                <a:latin typeface="Arial" panose="020B0604020202020204" pitchFamily="34" charset="0"/>
                <a:cs typeface="Arial" panose="020B0604020202020204" pitchFamily="34" charset="0"/>
              </a:rPr>
              <a:t>ảo.</a:t>
            </a:r>
          </a:p>
          <a:p>
            <a:r>
              <a:rPr lang="en-US" sz="2200" smtClean="0">
                <a:solidFill>
                  <a:schemeClr val="tx1"/>
                </a:solidFill>
                <a:latin typeface="Arial" panose="020B0604020202020204" pitchFamily="34" charset="0"/>
                <a:cs typeface="Arial" panose="020B0604020202020204" pitchFamily="34" charset="0"/>
              </a:rPr>
              <a:t>VR </a:t>
            </a:r>
            <a:r>
              <a:rPr lang="en-US" sz="2200">
                <a:solidFill>
                  <a:schemeClr val="tx1"/>
                </a:solidFill>
                <a:latin typeface="Arial" panose="020B0604020202020204" pitchFamily="34" charset="0"/>
                <a:cs typeface="Arial" panose="020B0604020202020204" pitchFamily="34" charset="0"/>
              </a:rPr>
              <a:t>được áp dụng trong việc phát triển game, phim và các nội dung giải trí khác. Bên cạnh đó, VR cũng được sử dụng cho những dự án nhà đất khi có thể tham quan một khu vực nhà đất nào đó mà chúng ta không hề đặt chân đến</a:t>
            </a:r>
            <a:r>
              <a:rPr lang="en-US" sz="2200" smtClean="0">
                <a:solidFill>
                  <a:schemeClr val="tx1"/>
                </a:solidFill>
                <a:latin typeface="Arial" panose="020B0604020202020204" pitchFamily="34" charset="0"/>
                <a:cs typeface="Arial" panose="020B0604020202020204" pitchFamily="34" charset="0"/>
              </a:rPr>
              <a:t>.</a:t>
            </a:r>
            <a:endParaRPr lang="en-US" sz="22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112</a:t>
            </a:fld>
            <a:endParaRPr lang="en-US"/>
          </a:p>
        </p:txBody>
      </p:sp>
    </p:spTree>
    <p:extLst>
      <p:ext uri="{BB962C8B-B14F-4D97-AF65-F5344CB8AC3E}">
        <p14:creationId xmlns:p14="http://schemas.microsoft.com/office/powerpoint/2010/main" xmlns="" val="29392444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16)</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818504" y="2133600"/>
            <a:ext cx="9068696" cy="3621742"/>
          </a:xfrm>
        </p:spPr>
        <p:txBody>
          <a:bodyPr>
            <a:noAutofit/>
          </a:bodyPr>
          <a:lstStyle/>
          <a:p>
            <a:r>
              <a:rPr lang="en-US" sz="2200" smtClean="0">
                <a:solidFill>
                  <a:schemeClr val="tx1"/>
                </a:solidFill>
                <a:latin typeface="Arial" panose="020B0604020202020204" pitchFamily="34" charset="0"/>
                <a:cs typeface="Arial" panose="020B0604020202020204" pitchFamily="34" charset="0"/>
              </a:rPr>
              <a:t>AR </a:t>
            </a:r>
            <a:r>
              <a:rPr lang="en-US" sz="2200">
                <a:solidFill>
                  <a:schemeClr val="tx1"/>
                </a:solidFill>
                <a:latin typeface="Arial" panose="020B0604020202020204" pitchFamily="34" charset="0"/>
                <a:cs typeface="Arial" panose="020B0604020202020204" pitchFamily="34" charset="0"/>
              </a:rPr>
              <a:t>thì có xu hướng mang những trải nghiệm ngoài đời thực bằng thông tin ảo tới người sử dụng. Chúng ta có thể thấy rất rõ công nghệ thực tế ảo này được áp dụng trong game Pokemon Go. </a:t>
            </a:r>
            <a:endParaRPr lang="en-US" sz="2200" smtClean="0">
              <a:solidFill>
                <a:schemeClr val="tx1"/>
              </a:solidFill>
              <a:latin typeface="Arial" panose="020B0604020202020204" pitchFamily="34" charset="0"/>
              <a:cs typeface="Arial" panose="020B0604020202020204" pitchFamily="34" charset="0"/>
            </a:endParaRPr>
          </a:p>
          <a:p>
            <a:r>
              <a:rPr lang="en-US" sz="2200" smtClean="0">
                <a:solidFill>
                  <a:schemeClr val="tx1"/>
                </a:solidFill>
                <a:latin typeface="Arial" panose="020B0604020202020204" pitchFamily="34" charset="0"/>
                <a:cs typeface="Arial" panose="020B0604020202020204" pitchFamily="34" charset="0"/>
              </a:rPr>
              <a:t>Bạn </a:t>
            </a:r>
            <a:r>
              <a:rPr lang="en-US" sz="2200">
                <a:solidFill>
                  <a:schemeClr val="tx1"/>
                </a:solidFill>
                <a:latin typeface="Arial" panose="020B0604020202020204" pitchFamily="34" charset="0"/>
                <a:cs typeface="Arial" panose="020B0604020202020204" pitchFamily="34" charset="0"/>
              </a:rPr>
              <a:t>vẫn có thể di chuyển trong thế giới thực tại, từ các con phố, công việc, văn phòng</a:t>
            </a:r>
            <a:r>
              <a:rPr lang="en-US" sz="2200" smtClean="0">
                <a:solidFill>
                  <a:schemeClr val="tx1"/>
                </a:solidFill>
                <a:latin typeface="Arial" panose="020B0604020202020204" pitchFamily="34" charset="0"/>
                <a:cs typeface="Arial" panose="020B0604020202020204" pitchFamily="34" charset="0"/>
              </a:rPr>
              <a:t>, ... </a:t>
            </a:r>
            <a:r>
              <a:rPr lang="en-US" sz="2200">
                <a:solidFill>
                  <a:schemeClr val="tx1"/>
                </a:solidFill>
                <a:latin typeface="Arial" panose="020B0604020202020204" pitchFamily="34" charset="0"/>
                <a:cs typeface="Arial" panose="020B0604020202020204" pitchFamily="34" charset="0"/>
              </a:rPr>
              <a:t>và vẫn có thể tham gia bắt những con Pokemon về cho mình, bằng cách tương tác trên màn hình</a:t>
            </a:r>
            <a:r>
              <a:rPr lang="en-US" sz="2200" smtClean="0">
                <a:solidFill>
                  <a:schemeClr val="tx1"/>
                </a:solidFill>
                <a:latin typeface="Arial" panose="020B0604020202020204" pitchFamily="34" charset="0"/>
                <a:cs typeface="Arial" panose="020B0604020202020204" pitchFamily="34" charset="0"/>
              </a:rPr>
              <a:t>.</a:t>
            </a:r>
            <a:endParaRPr lang="en-US" sz="22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113</a:t>
            </a:fld>
            <a:endParaRPr lang="en-US"/>
          </a:p>
        </p:txBody>
      </p:sp>
    </p:spTree>
    <p:extLst>
      <p:ext uri="{BB962C8B-B14F-4D97-AF65-F5344CB8AC3E}">
        <p14:creationId xmlns:p14="http://schemas.microsoft.com/office/powerpoint/2010/main" xmlns="" val="295670681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9212" y="4800600"/>
            <a:ext cx="8915400" cy="566738"/>
          </a:xfrm>
        </p:spPr>
        <p:txBody>
          <a:bodyPr/>
          <a:lstStyle/>
          <a:p>
            <a:r>
              <a:rPr lang="en-US" smtClean="0">
                <a:solidFill>
                  <a:schemeClr val="tx1"/>
                </a:solidFill>
                <a:latin typeface="Arial" panose="020B0604020202020204" pitchFamily="34" charset="0"/>
                <a:cs typeface="Arial" panose="020B0604020202020204" pitchFamily="34" charset="0"/>
              </a:rPr>
              <a:t>Kính thực tế tăng cường</a:t>
            </a:r>
            <a:endParaRPr lang="en-US">
              <a:solidFill>
                <a:schemeClr val="tx1"/>
              </a:solidFill>
              <a:latin typeface="Arial" panose="020B0604020202020204" pitchFamily="34" charset="0"/>
              <a:cs typeface="Arial" panose="020B0604020202020204" pitchFamily="34" charset="0"/>
            </a:endParaRPr>
          </a:p>
        </p:txBody>
      </p:sp>
      <p:pic>
        <p:nvPicPr>
          <p:cNvPr id="7" name="Picture Placeholder 6"/>
          <p:cNvPicPr>
            <a:picLocks noGrp="1" noChangeAspect="1"/>
          </p:cNvPicPr>
          <p:nvPr>
            <p:ph type="pic" idx="1"/>
          </p:nvPr>
        </p:nvPicPr>
        <p:blipFill>
          <a:blip r:embed="rId2"/>
          <a:srcRect t="11597" b="11597"/>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t>.</a:t>
            </a:r>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114</a:t>
            </a:fld>
            <a:endParaRPr lang="en-US"/>
          </a:p>
        </p:txBody>
      </p:sp>
    </p:spTree>
    <p:extLst>
      <p:ext uri="{BB962C8B-B14F-4D97-AF65-F5344CB8AC3E}">
        <p14:creationId xmlns:p14="http://schemas.microsoft.com/office/powerpoint/2010/main" xmlns="" val="7051332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solidFill>
                  <a:schemeClr val="tx1"/>
                </a:solidFill>
                <a:latin typeface="Arial" panose="020B0604020202020204" pitchFamily="34" charset="0"/>
                <a:cs typeface="Arial" panose="020B0604020202020204" pitchFamily="34" charset="0"/>
              </a:rPr>
              <a:t>Công nghệ AR trong cuộc sống.</a:t>
            </a:r>
            <a:endParaRPr lang="en-US">
              <a:solidFill>
                <a:schemeClr val="tx1"/>
              </a:solidFill>
              <a:latin typeface="Arial" panose="020B0604020202020204" pitchFamily="34" charset="0"/>
              <a:cs typeface="Arial" panose="020B0604020202020204" pitchFamily="34" charset="0"/>
            </a:endParaRPr>
          </a:p>
        </p:txBody>
      </p:sp>
      <p:pic>
        <p:nvPicPr>
          <p:cNvPr id="7" name="Picture Placeholder 6"/>
          <p:cNvPicPr>
            <a:picLocks noGrp="1" noChangeAspect="1"/>
          </p:cNvPicPr>
          <p:nvPr>
            <p:ph type="pic" idx="1"/>
          </p:nvPr>
        </p:nvPicPr>
        <p:blipFill>
          <a:blip r:embed="rId2"/>
          <a:srcRect t="8279" b="8279"/>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t>.</a:t>
            </a:r>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115</a:t>
            </a:fld>
            <a:endParaRPr lang="en-US"/>
          </a:p>
        </p:txBody>
      </p:sp>
    </p:spTree>
    <p:extLst>
      <p:ext uri="{BB962C8B-B14F-4D97-AF65-F5344CB8AC3E}">
        <p14:creationId xmlns:p14="http://schemas.microsoft.com/office/powerpoint/2010/main" xmlns="" val="19390320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17)</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513142" cy="4539049"/>
          </a:xfrm>
        </p:spPr>
        <p:txBody>
          <a:bodyPr>
            <a:normAutofit/>
          </a:bodyPr>
          <a:lstStyle/>
          <a:p>
            <a:pPr fontAlgn="base"/>
            <a:r>
              <a:rPr lang="vi-VN" sz="2400" b="1" smtClean="0">
                <a:solidFill>
                  <a:schemeClr val="tx1"/>
                </a:solidFill>
                <a:latin typeface="Arial" panose="020B0604020202020204" pitchFamily="34" charset="0"/>
                <a:cs typeface="Arial" panose="020B0604020202020204" pitchFamily="34" charset="0"/>
              </a:rPr>
              <a:t>Công </a:t>
            </a:r>
            <a:r>
              <a:rPr lang="vi-VN" sz="2400" b="1">
                <a:solidFill>
                  <a:schemeClr val="tx1"/>
                </a:solidFill>
                <a:latin typeface="Arial" panose="020B0604020202020204" pitchFamily="34" charset="0"/>
                <a:cs typeface="Arial" panose="020B0604020202020204" pitchFamily="34" charset="0"/>
              </a:rPr>
              <a:t>nghệ </a:t>
            </a:r>
            <a:r>
              <a:rPr lang="vi-VN" sz="2400" b="1" smtClean="0">
                <a:solidFill>
                  <a:schemeClr val="tx1"/>
                </a:solidFill>
                <a:latin typeface="Arial" panose="020B0604020202020204" pitchFamily="34" charset="0"/>
                <a:cs typeface="Arial" panose="020B0604020202020204" pitchFamily="34" charset="0"/>
              </a:rPr>
              <a:t>VR</a:t>
            </a:r>
            <a:r>
              <a:rPr lang="en-US" sz="2400" b="1" smtClean="0">
                <a:solidFill>
                  <a:schemeClr val="tx1"/>
                </a:solidFill>
                <a:latin typeface="Arial" panose="020B0604020202020204" pitchFamily="34" charset="0"/>
                <a:cs typeface="Arial" panose="020B0604020202020204" pitchFamily="34" charset="0"/>
              </a:rPr>
              <a:t>.</a:t>
            </a:r>
            <a:endParaRPr lang="vi-VN" sz="2400" b="1">
              <a:solidFill>
                <a:schemeClr val="tx1"/>
              </a:solidFill>
              <a:latin typeface="Arial" panose="020B0604020202020204" pitchFamily="34" charset="0"/>
              <a:cs typeface="Arial" panose="020B0604020202020204" pitchFamily="34" charset="0"/>
            </a:endParaRPr>
          </a:p>
          <a:p>
            <a:pPr fontAlgn="base"/>
            <a:r>
              <a:rPr lang="vi-VN" sz="2400">
                <a:solidFill>
                  <a:schemeClr val="tx1"/>
                </a:solidFill>
                <a:latin typeface="Arial" panose="020B0604020202020204" pitchFamily="34" charset="0"/>
                <a:cs typeface="Arial" panose="020B0604020202020204" pitchFamily="34" charset="0"/>
              </a:rPr>
              <a:t>VR sẽ là một công nghệ vàng dùng để phát triển những sản phẩm giải trí. Bởi rõ ràng, với lợi thế tách đôi không gian thực/ảo, mang người dùng đến một khung cảnh mới thì các nhà sản xuất rất dễ dàng trong việc chinh phục họ, bắt khách hàng thực hiện theo những gì mình đã lập trình và mong muốn họ nhìn thấy</a:t>
            </a:r>
            <a:r>
              <a:rPr lang="vi-VN" sz="2400" smtClean="0">
                <a:solidFill>
                  <a:schemeClr val="tx1"/>
                </a:solidFill>
                <a:latin typeface="Arial" panose="020B0604020202020204" pitchFamily="34" charset="0"/>
                <a:cs typeface="Arial" panose="020B0604020202020204" pitchFamily="34" charset="0"/>
              </a:rPr>
              <a:t>.</a:t>
            </a:r>
            <a:endParaRPr lang="en-US" sz="2400" smtClean="0">
              <a:solidFill>
                <a:schemeClr val="tx1"/>
              </a:solidFill>
              <a:latin typeface="Arial" panose="020B0604020202020204" pitchFamily="34" charset="0"/>
              <a:cs typeface="Arial" panose="020B0604020202020204" pitchFamily="34" charset="0"/>
            </a:endParaRPr>
          </a:p>
          <a:p>
            <a:pPr fontAlgn="base"/>
            <a:r>
              <a:rPr lang="en-US" sz="2400" smtClean="0">
                <a:solidFill>
                  <a:schemeClr val="tx1"/>
                </a:solidFill>
                <a:latin typeface="Arial" panose="020B0604020202020204" pitchFamily="34" charset="0"/>
                <a:cs typeface="Arial" panose="020B0604020202020204" pitchFamily="34" charset="0"/>
              </a:rPr>
              <a:t>N</a:t>
            </a:r>
            <a:r>
              <a:rPr lang="vi-VN" sz="2400" smtClean="0">
                <a:solidFill>
                  <a:schemeClr val="tx1"/>
                </a:solidFill>
                <a:latin typeface="Arial" panose="020B0604020202020204" pitchFamily="34" charset="0"/>
                <a:cs typeface="Arial" panose="020B0604020202020204" pitchFamily="34" charset="0"/>
              </a:rPr>
              <a:t>gười </a:t>
            </a:r>
            <a:r>
              <a:rPr lang="vi-VN" sz="2400">
                <a:solidFill>
                  <a:schemeClr val="tx1"/>
                </a:solidFill>
                <a:latin typeface="Arial" panose="020B0604020202020204" pitchFamily="34" charset="0"/>
                <a:cs typeface="Arial" panose="020B0604020202020204" pitchFamily="34" charset="0"/>
              </a:rPr>
              <a:t>ta cũng có thể làm VR cho những dự án nhà đất và xây dựng để cho khách hàng xem trước công trình một cách thật nhất</a:t>
            </a:r>
            <a:r>
              <a:rPr lang="vi-VN" sz="2400" smtClean="0">
                <a:solidFill>
                  <a:schemeClr val="tx1"/>
                </a:solidFill>
                <a:latin typeface="Arial" panose="020B0604020202020204" pitchFamily="34" charset="0"/>
                <a:cs typeface="Arial" panose="020B0604020202020204" pitchFamily="34" charset="0"/>
              </a:rPr>
              <a:t>.</a:t>
            </a:r>
            <a:endParaRPr lang="en-US" sz="2400" smtClean="0">
              <a:solidFill>
                <a:schemeClr val="tx1"/>
              </a:solidFill>
              <a:latin typeface="Arial" panose="020B0604020202020204" pitchFamily="34" charset="0"/>
              <a:cs typeface="Arial" panose="020B0604020202020204" pitchFamily="34" charset="0"/>
            </a:endParaRPr>
          </a:p>
          <a:p>
            <a:pPr fontAlgn="base"/>
            <a:endParaRPr lang="vi-VN"/>
          </a:p>
          <a:p>
            <a:endParaRPr lang="en-US" sz="2600" b="1"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116</a:t>
            </a:fld>
            <a:endParaRPr lang="en-US"/>
          </a:p>
        </p:txBody>
      </p:sp>
    </p:spTree>
    <p:extLst>
      <p:ext uri="{BB962C8B-B14F-4D97-AF65-F5344CB8AC3E}">
        <p14:creationId xmlns:p14="http://schemas.microsoft.com/office/powerpoint/2010/main" xmlns="" val="25377883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solidFill>
                  <a:schemeClr val="tx1"/>
                </a:solidFill>
                <a:latin typeface="Arial" panose="020B0604020202020204" pitchFamily="34" charset="0"/>
                <a:cs typeface="Arial" panose="020B0604020202020204" pitchFamily="34" charset="0"/>
              </a:rPr>
              <a:t>Ứng dụng công nghệ VR.</a:t>
            </a:r>
            <a:endParaRPr lang="en-US">
              <a:solidFill>
                <a:schemeClr val="tx1"/>
              </a:solidFill>
              <a:latin typeface="Arial" panose="020B0604020202020204" pitchFamily="34" charset="0"/>
              <a:cs typeface="Arial" panose="020B0604020202020204" pitchFamily="34" charset="0"/>
            </a:endParaRPr>
          </a:p>
        </p:txBody>
      </p:sp>
      <p:pic>
        <p:nvPicPr>
          <p:cNvPr id="7" name="Picture Placeholder 6"/>
          <p:cNvPicPr>
            <a:picLocks noGrp="1" noChangeAspect="1"/>
          </p:cNvPicPr>
          <p:nvPr>
            <p:ph type="pic" idx="1"/>
          </p:nvPr>
        </p:nvPicPr>
        <p:blipFill>
          <a:blip r:embed="rId2"/>
          <a:srcRect t="14643" b="14643"/>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t>.</a:t>
            </a:r>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117</a:t>
            </a:fld>
            <a:endParaRPr lang="en-US"/>
          </a:p>
        </p:txBody>
      </p:sp>
    </p:spTree>
    <p:extLst>
      <p:ext uri="{BB962C8B-B14F-4D97-AF65-F5344CB8AC3E}">
        <p14:creationId xmlns:p14="http://schemas.microsoft.com/office/powerpoint/2010/main" xmlns="" val="23169983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18)</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22703" cy="4539049"/>
          </a:xfrm>
        </p:spPr>
        <p:txBody>
          <a:bodyPr>
            <a:normAutofit/>
          </a:bodyPr>
          <a:lstStyle/>
          <a:p>
            <a:pPr fontAlgn="base"/>
            <a:r>
              <a:rPr lang="vi-VN" sz="2400" b="1" smtClean="0">
                <a:solidFill>
                  <a:schemeClr val="tx1"/>
                </a:solidFill>
                <a:latin typeface="Arial" panose="020B0604020202020204" pitchFamily="34" charset="0"/>
                <a:cs typeface="Arial" panose="020B0604020202020204" pitchFamily="34" charset="0"/>
              </a:rPr>
              <a:t>Công </a:t>
            </a:r>
            <a:r>
              <a:rPr lang="vi-VN" sz="2400" b="1">
                <a:solidFill>
                  <a:schemeClr val="tx1"/>
                </a:solidFill>
                <a:latin typeface="Arial" panose="020B0604020202020204" pitchFamily="34" charset="0"/>
                <a:cs typeface="Arial" panose="020B0604020202020204" pitchFamily="34" charset="0"/>
              </a:rPr>
              <a:t>nghệ </a:t>
            </a:r>
            <a:r>
              <a:rPr lang="vi-VN" sz="2400" b="1" smtClean="0">
                <a:solidFill>
                  <a:schemeClr val="tx1"/>
                </a:solidFill>
                <a:latin typeface="Arial" panose="020B0604020202020204" pitchFamily="34" charset="0"/>
                <a:cs typeface="Arial" panose="020B0604020202020204" pitchFamily="34" charset="0"/>
              </a:rPr>
              <a:t>AR</a:t>
            </a:r>
            <a:r>
              <a:rPr lang="en-US" sz="2400" b="1" smtClean="0">
                <a:solidFill>
                  <a:schemeClr val="tx1"/>
                </a:solidFill>
                <a:latin typeface="Arial" panose="020B0604020202020204" pitchFamily="34" charset="0"/>
                <a:cs typeface="Arial" panose="020B0604020202020204" pitchFamily="34" charset="0"/>
              </a:rPr>
              <a:t>.</a:t>
            </a:r>
            <a:endParaRPr lang="vi-VN" sz="2400" b="1">
              <a:solidFill>
                <a:schemeClr val="tx1"/>
              </a:solidFill>
              <a:latin typeface="Arial" panose="020B0604020202020204" pitchFamily="34" charset="0"/>
              <a:cs typeface="Arial" panose="020B0604020202020204" pitchFamily="34" charset="0"/>
            </a:endParaRPr>
          </a:p>
          <a:p>
            <a:pPr fontAlgn="base"/>
            <a:r>
              <a:rPr lang="vi-VN" sz="2400">
                <a:solidFill>
                  <a:schemeClr val="tx1"/>
                </a:solidFill>
                <a:latin typeface="Arial" panose="020B0604020202020204" pitchFamily="34" charset="0"/>
                <a:cs typeface="Arial" panose="020B0604020202020204" pitchFamily="34" charset="0"/>
              </a:rPr>
              <a:t>Nhờ sự hoà quyện thực/ảo làm một, công nghệ này có thể giúp con người tạo nên những môi trường 2-in-1 mà không tốn nhiều chi phí.</a:t>
            </a:r>
          </a:p>
          <a:p>
            <a:pPr fontAlgn="base"/>
            <a:r>
              <a:rPr lang="vi-VN" sz="2400">
                <a:solidFill>
                  <a:schemeClr val="tx1"/>
                </a:solidFill>
                <a:latin typeface="Arial" panose="020B0604020202020204" pitchFamily="34" charset="0"/>
                <a:cs typeface="Arial" panose="020B0604020202020204" pitchFamily="34" charset="0"/>
              </a:rPr>
              <a:t>AR nhắm tới việc tăng cường những trải nghiệm ngoài đời bằng thông tin ảo. HoloLens có thể lấy một chiếc xe hơi ngoài đời rồi phủ lên các màu sơn khác nhau để khách trải nghiệm. Một chiếc gương thông minh có thể cho bạn thấy mình trong đó và thử nhiều bộ quần áo trước khi quyết định sẽ sắm cái </a:t>
            </a:r>
            <a:r>
              <a:rPr lang="vi-VN" sz="2400" smtClean="0">
                <a:solidFill>
                  <a:schemeClr val="tx1"/>
                </a:solidFill>
                <a:latin typeface="Arial" panose="020B0604020202020204" pitchFamily="34" charset="0"/>
                <a:cs typeface="Arial" panose="020B0604020202020204" pitchFamily="34" charset="0"/>
              </a:rPr>
              <a:t>nào</a:t>
            </a:r>
            <a:r>
              <a:rPr lang="en-US" sz="2400" smtClean="0">
                <a:solidFill>
                  <a:schemeClr val="tx1"/>
                </a:solidFill>
                <a:latin typeface="Arial" panose="020B0604020202020204" pitchFamily="34" charset="0"/>
                <a:cs typeface="Arial" panose="020B0604020202020204" pitchFamily="34" charset="0"/>
              </a:rPr>
              <a:t>.</a:t>
            </a:r>
            <a:endParaRPr lang="vi-VN" sz="2400">
              <a:solidFill>
                <a:schemeClr val="tx1"/>
              </a:solidFill>
              <a:latin typeface="Arial" panose="020B0604020202020204" pitchFamily="34" charset="0"/>
              <a:cs typeface="Arial" panose="020B0604020202020204" pitchFamily="34" charset="0"/>
            </a:endParaRPr>
          </a:p>
          <a:p>
            <a:endParaRPr lang="en-US" sz="2600" b="1"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118</a:t>
            </a:fld>
            <a:endParaRPr lang="en-US"/>
          </a:p>
        </p:txBody>
      </p:sp>
    </p:spTree>
    <p:extLst>
      <p:ext uri="{BB962C8B-B14F-4D97-AF65-F5344CB8AC3E}">
        <p14:creationId xmlns:p14="http://schemas.microsoft.com/office/powerpoint/2010/main" xmlns="" val="7885641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solidFill>
                  <a:schemeClr val="tx1"/>
                </a:solidFill>
                <a:latin typeface="Arial" panose="020B0604020202020204" pitchFamily="34" charset="0"/>
                <a:cs typeface="Arial" panose="020B0604020202020204" pitchFamily="34" charset="0"/>
              </a:rPr>
              <a:t>AR kết hợp đời thực và thế giới ảo.</a:t>
            </a:r>
            <a:endParaRPr lang="en-US">
              <a:solidFill>
                <a:schemeClr val="tx1"/>
              </a:solidFill>
              <a:latin typeface="Arial" panose="020B0604020202020204" pitchFamily="34" charset="0"/>
              <a:cs typeface="Arial" panose="020B0604020202020204" pitchFamily="34" charset="0"/>
            </a:endParaRPr>
          </a:p>
        </p:txBody>
      </p:sp>
      <p:pic>
        <p:nvPicPr>
          <p:cNvPr id="7" name="Picture Placeholder 6"/>
          <p:cNvPicPr>
            <a:picLocks noGrp="1" noChangeAspect="1"/>
          </p:cNvPicPr>
          <p:nvPr>
            <p:ph type="pic" idx="1"/>
          </p:nvPr>
        </p:nvPicPr>
        <p:blipFill>
          <a:blip r:embed="rId2"/>
          <a:srcRect t="13792" b="13792"/>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t>.</a:t>
            </a:r>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119</a:t>
            </a:fld>
            <a:endParaRPr lang="en-US"/>
          </a:p>
        </p:txBody>
      </p:sp>
    </p:spTree>
    <p:extLst>
      <p:ext uri="{BB962C8B-B14F-4D97-AF65-F5344CB8AC3E}">
        <p14:creationId xmlns:p14="http://schemas.microsoft.com/office/powerpoint/2010/main" xmlns="" val="1967391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 CƠ CHẾ HOẠT ĐỘNG CỦA HỆ THỐNG THỰC TẠI ẢO TĂNG CƯỜNG (3)</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pPr algn="just"/>
            <a:r>
              <a:rPr lang="vi-VN" sz="2400" dirty="0" smtClean="0">
                <a:solidFill>
                  <a:schemeClr val="tx1"/>
                </a:solidFill>
                <a:latin typeface="Arial" panose="020B0604020202020204" pitchFamily="34" charset="0"/>
                <a:cs typeface="Arial" panose="020B0604020202020204" pitchFamily="34" charset="0"/>
              </a:rPr>
              <a:t>Các </a:t>
            </a:r>
            <a:r>
              <a:rPr lang="vi-VN" sz="2400" dirty="0">
                <a:solidFill>
                  <a:schemeClr val="tx1"/>
                </a:solidFill>
                <a:latin typeface="Arial" panose="020B0604020202020204" pitchFamily="34" charset="0"/>
                <a:cs typeface="Arial" panose="020B0604020202020204" pitchFamily="34" charset="0"/>
              </a:rPr>
              <a:t>thiết bị AR hiện tại nổi bật có thể kể đến như Microsoft Hololens 2, Vuzix Blade AR, hoặc các dòng điện thoại cao cấp.</a:t>
            </a:r>
          </a:p>
          <a:p>
            <a:pPr algn="just"/>
            <a:r>
              <a:rPr lang="vi-VN" sz="2400" dirty="0">
                <a:solidFill>
                  <a:schemeClr val="tx1"/>
                </a:solidFill>
                <a:latin typeface="Arial" panose="020B0604020202020204" pitchFamily="34" charset="0"/>
                <a:cs typeface="Arial" panose="020B0604020202020204" pitchFamily="34" charset="0"/>
              </a:rPr>
              <a:t>Chìa khóa của các phần mềm AR là làm cách nào để tích hợp được các thông tin tăng cường vào thế giới thực. Mỗi phần mềm AR phải lấy được tọa độ thế giới thực từ các hình ảnh camera, tọa độ này không phụ thuộc vào các camera. </a:t>
            </a:r>
            <a:endParaRPr lang="en-US" sz="2400" dirty="0" smtClean="0">
              <a:solidFill>
                <a:schemeClr val="tx1"/>
              </a:solidFill>
              <a:latin typeface="Arial" panose="020B0604020202020204" pitchFamily="34" charset="0"/>
              <a:cs typeface="Arial" panose="020B0604020202020204" pitchFamily="34" charset="0"/>
            </a:endParaRPr>
          </a:p>
          <a:p>
            <a:pPr algn="just"/>
            <a:r>
              <a:rPr lang="vi-VN" sz="2400" dirty="0" smtClean="0">
                <a:solidFill>
                  <a:schemeClr val="tx1"/>
                </a:solidFill>
                <a:latin typeface="Arial" panose="020B0604020202020204" pitchFamily="34" charset="0"/>
                <a:cs typeface="Arial" panose="020B0604020202020204" pitchFamily="34" charset="0"/>
              </a:rPr>
              <a:t>Quá </a:t>
            </a:r>
            <a:r>
              <a:rPr lang="vi-VN" sz="2400" dirty="0">
                <a:solidFill>
                  <a:schemeClr val="tx1"/>
                </a:solidFill>
                <a:latin typeface="Arial" panose="020B0604020202020204" pitchFamily="34" charset="0"/>
                <a:cs typeface="Arial" panose="020B0604020202020204" pitchFamily="34" charset="0"/>
              </a:rPr>
              <a:t>trình này gọi là đăng kí hình ảnh, sử dụng các phương pháp khác nhau về thị giác máy tính, quá trình này có thể chia làm 2 bước:</a:t>
            </a:r>
          </a:p>
          <a:p>
            <a:endParaRPr lang="en-US" sz="24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12</a:t>
            </a:fld>
            <a:endParaRPr lang="en-US"/>
          </a:p>
        </p:txBody>
      </p:sp>
    </p:spTree>
    <p:extLst>
      <p:ext uri="{BB962C8B-B14F-4D97-AF65-F5344CB8AC3E}">
        <p14:creationId xmlns:p14="http://schemas.microsoft.com/office/powerpoint/2010/main" xmlns="" val="286672397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0FE81FB-3A1D-4835-9FBB-B6198B449A53}" type="slidenum">
              <a:rPr lang="en-US" smtClean="0"/>
              <a:pPr/>
              <a:t>120</a:t>
            </a:fld>
            <a:endParaRPr lang="en-US"/>
          </a:p>
        </p:txBody>
      </p:sp>
      <p:sp>
        <p:nvSpPr>
          <p:cNvPr id="6" name="Rectangle 5"/>
          <p:cNvSpPr/>
          <p:nvPr/>
        </p:nvSpPr>
        <p:spPr>
          <a:xfrm>
            <a:off x="3048000" y="1377696"/>
            <a:ext cx="7266432" cy="3539430"/>
          </a:xfrm>
          <a:prstGeom prst="rect">
            <a:avLst/>
          </a:prstGeom>
        </p:spPr>
        <p:txBody>
          <a:bodyPr wrap="square">
            <a:spAutoFit/>
          </a:bodyPr>
          <a:lstStyle/>
          <a:p>
            <a:r>
              <a:rPr lang="en-US" sz="3200" dirty="0" err="1" smtClean="0">
                <a:latin typeface="Times New Roman" pitchFamily="18" charset="0"/>
                <a:cs typeface="Times New Roman" pitchFamily="18" charset="0"/>
              </a:rPr>
              <a:t>Bài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tập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thực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hành</a:t>
            </a:r>
            <a:r>
              <a:rPr lang="en-US" sz="3200" dirty="0" smtClean="0">
                <a:latin typeface="Times New Roman" pitchFamily="18" charset="0"/>
                <a:cs typeface="Times New Roman" pitchFamily="18" charset="0"/>
              </a:rPr>
              <a:t> – </a:t>
            </a:r>
            <a:r>
              <a:rPr lang="en-US" sz="3200" dirty="0" err="1" smtClean="0">
                <a:latin typeface="Times New Roman" pitchFamily="18" charset="0"/>
                <a:cs typeface="Times New Roman" pitchFamily="18" charset="0"/>
              </a:rPr>
              <a:t>Báo</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cáo</a:t>
            </a:r>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r>
              <a:rPr lang="en-US" sz="3200" dirty="0" err="1" smtClean="0">
                <a:latin typeface="Times New Roman" pitchFamily="18" charset="0"/>
                <a:cs typeface="Times New Roman" pitchFamily="18" charset="0"/>
              </a:rPr>
              <a:t>Tìm</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hiểu</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về</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vũ</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trụ</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ảo</a:t>
            </a:r>
            <a:r>
              <a:rPr lang="en-US" sz="3200" dirty="0" smtClean="0">
                <a:latin typeface="Times New Roman" pitchFamily="18" charset="0"/>
                <a:cs typeface="Times New Roman" pitchFamily="18" charset="0"/>
              </a:rPr>
              <a:t> – </a:t>
            </a:r>
            <a:r>
              <a:rPr lang="en-US" sz="3200" b="1" dirty="0" err="1" smtClean="0">
                <a:latin typeface="Times New Roman" pitchFamily="18" charset="0"/>
                <a:cs typeface="Times New Roman" pitchFamily="18" charset="0"/>
              </a:rPr>
              <a:t>Metaverse</a:t>
            </a:r>
            <a:endParaRPr lang="en-US" sz="3200" b="1" dirty="0" smtClean="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r>
              <a:rPr lang="en-US" sz="3200" b="1" dirty="0" err="1" smtClean="0">
                <a:latin typeface="Times New Roman" pitchFamily="18" charset="0"/>
                <a:cs typeface="Times New Roman" pitchFamily="18" charset="0"/>
              </a:rPr>
              <a:t>Thời</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hạn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nộp</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ngày</a:t>
            </a:r>
            <a:r>
              <a:rPr lang="en-US" sz="3200" b="1" dirty="0" smtClean="0">
                <a:latin typeface="Times New Roman" pitchFamily="18" charset="0"/>
                <a:cs typeface="Times New Roman" pitchFamily="18" charset="0"/>
              </a:rPr>
              <a:t> 8/3/22</a:t>
            </a:r>
          </a:p>
          <a:p>
            <a:endParaRPr lang="en-US" sz="3200" b="1" dirty="0" smtClean="0">
              <a:latin typeface="Times New Roman" pitchFamily="18" charset="0"/>
              <a:cs typeface="Times New Roman" pitchFamily="18" charset="0"/>
            </a:endParaRPr>
          </a:p>
          <a:p>
            <a:r>
              <a:rPr lang="en-US" sz="3200" b="1" dirty="0" err="1" smtClean="0">
                <a:latin typeface="Times New Roman" pitchFamily="18" charset="0"/>
                <a:cs typeface="Times New Roman" pitchFamily="18" charset="0"/>
              </a:rPr>
              <a:t>BT3</a:t>
            </a:r>
            <a:r>
              <a:rPr lang="en-US" sz="3200" b="1" dirty="0" smtClean="0">
                <a:latin typeface="Times New Roman" pitchFamily="18" charset="0"/>
                <a:cs typeface="Times New Roman" pitchFamily="18" charset="0"/>
              </a:rPr>
              <a:t> – Ten </a:t>
            </a:r>
            <a:r>
              <a:rPr lang="en-US" sz="3200" b="1" dirty="0" err="1" smtClean="0">
                <a:latin typeface="Times New Roman" pitchFamily="18" charset="0"/>
                <a:cs typeface="Times New Roman" pitchFamily="18" charset="0"/>
              </a:rPr>
              <a:t>lơp</a:t>
            </a:r>
            <a:r>
              <a:rPr lang="en-US" sz="3200" b="1" dirty="0" smtClean="0">
                <a:latin typeface="Times New Roman" pitchFamily="18" charset="0"/>
                <a:cs typeface="Times New Roman" pitchFamily="18" charset="0"/>
              </a:rPr>
              <a:t>- ten </a:t>
            </a:r>
            <a:r>
              <a:rPr lang="en-US" sz="3200" b="1" dirty="0" err="1" smtClean="0">
                <a:latin typeface="Times New Roman" pitchFamily="18" charset="0"/>
                <a:cs typeface="Times New Roman" pitchFamily="18" charset="0"/>
              </a:rPr>
              <a:t>nhom</a:t>
            </a:r>
            <a:endParaRPr lang="en-US" sz="3200" b="1" dirty="0">
              <a:latin typeface="Times New Roman" pitchFamily="18" charset="0"/>
              <a:cs typeface="Times New Roman"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tx1"/>
                </a:solidFill>
                <a:latin typeface="Arial" panose="020B0604020202020204" pitchFamily="34" charset="0"/>
                <a:cs typeface="Arial" panose="020B0604020202020204" pitchFamily="34" charset="0"/>
              </a:rPr>
              <a:t>AR kết hợp đời thực và thế giới ảo.</a:t>
            </a:r>
            <a:endParaRPr lang="en-US"/>
          </a:p>
        </p:txBody>
      </p:sp>
      <p:pic>
        <p:nvPicPr>
          <p:cNvPr id="7" name="Picture Placeholder 6"/>
          <p:cNvPicPr>
            <a:picLocks noGrp="1" noChangeAspect="1"/>
          </p:cNvPicPr>
          <p:nvPr>
            <p:ph type="pic" idx="1"/>
          </p:nvPr>
        </p:nvPicPr>
        <p:blipFill>
          <a:blip r:embed="rId2"/>
          <a:srcRect t="5784" b="5784"/>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t>.</a:t>
            </a:r>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121</a:t>
            </a:fld>
            <a:endParaRPr lang="en-US"/>
          </a:p>
        </p:txBody>
      </p:sp>
    </p:spTree>
    <p:extLst>
      <p:ext uri="{BB962C8B-B14F-4D97-AF65-F5344CB8AC3E}">
        <p14:creationId xmlns:p14="http://schemas.microsoft.com/office/powerpoint/2010/main" xmlns="" val="33745838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8000" smtClean="0">
                <a:solidFill>
                  <a:srgbClr val="FF0000"/>
                </a:solidFill>
                <a:latin typeface=".TMC-Ong Do" pitchFamily="2" charset="0"/>
                <a:cs typeface="Arial" panose="020B0604020202020204" pitchFamily="34" charset="0"/>
              </a:rPr>
              <a:t>THANK YOU!</a:t>
            </a:r>
            <a:endParaRPr lang="en-US" sz="8000">
              <a:solidFill>
                <a:srgbClr val="FF0000"/>
              </a:solidFill>
              <a:latin typeface=".TMC-Ong Do" pitchFamily="2" charset="0"/>
              <a:cs typeface="Arial" panose="020B0604020202020204" pitchFamily="34" charset="0"/>
            </a:endParaRPr>
          </a:p>
        </p:txBody>
      </p:sp>
      <p:pic>
        <p:nvPicPr>
          <p:cNvPr id="4" name="Content Placeholder 3" descr="Treloar &lt;strong&gt;Roses&lt;/strong&gt; - Gallipoli Centenary Rose | Treloar &lt;strong&gt;Roses&lt;/strong&gt; ..."/>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794479" y="2281881"/>
            <a:ext cx="5664609" cy="3778250"/>
          </a:xfrm>
        </p:spPr>
      </p:pic>
      <p:sp>
        <p:nvSpPr>
          <p:cNvPr id="3" name="Slide Number Placeholder 2"/>
          <p:cNvSpPr>
            <a:spLocks noGrp="1"/>
          </p:cNvSpPr>
          <p:nvPr>
            <p:ph type="sldNum" sz="quarter" idx="12"/>
          </p:nvPr>
        </p:nvSpPr>
        <p:spPr/>
        <p:txBody>
          <a:bodyPr/>
          <a:lstStyle/>
          <a:p>
            <a:fld id="{C0FE81FB-3A1D-4835-9FBB-B6198B449A53}" type="slidenum">
              <a:rPr lang="en-US" smtClean="0"/>
              <a:pPr/>
              <a:t>122</a:t>
            </a:fld>
            <a:endParaRPr lang="en-US"/>
          </a:p>
        </p:txBody>
      </p:sp>
    </p:spTree>
    <p:extLst>
      <p:ext uri="{BB962C8B-B14F-4D97-AF65-F5344CB8AC3E}">
        <p14:creationId xmlns:p14="http://schemas.microsoft.com/office/powerpoint/2010/main" xmlns="" val="120725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 CƠ CHẾ HOẠT ĐỘNG CỦA HỆ THỐNG THỰC TẠI ẢO TĂNG CƯỜNG (4)</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a:bodyPr>
          <a:lstStyle/>
          <a:p>
            <a:pPr lvl="1" algn="just"/>
            <a:r>
              <a:rPr lang="vi-VN" sz="2200" dirty="0" smtClean="0">
                <a:solidFill>
                  <a:schemeClr val="tx1"/>
                </a:solidFill>
                <a:latin typeface="Arial" panose="020B0604020202020204" pitchFamily="34" charset="0"/>
                <a:cs typeface="Arial" panose="020B0604020202020204" pitchFamily="34" charset="0"/>
              </a:rPr>
              <a:t>Bước </a:t>
            </a:r>
            <a:r>
              <a:rPr lang="vi-VN" sz="2200" dirty="0">
                <a:solidFill>
                  <a:schemeClr val="tx1"/>
                </a:solidFill>
                <a:latin typeface="Arial" panose="020B0604020202020204" pitchFamily="34" charset="0"/>
                <a:cs typeface="Arial" panose="020B0604020202020204" pitchFamily="34" charset="0"/>
              </a:rPr>
              <a:t>1: Phát hiện các điểm cần quan tâm, hoặc các đánh dấu chuẩn, các dòng quang học trong các hình ảnh thu được từ camera.</a:t>
            </a:r>
          </a:p>
          <a:p>
            <a:pPr lvl="1" algn="just"/>
            <a:r>
              <a:rPr lang="vi-VN" sz="2200" dirty="0">
                <a:solidFill>
                  <a:schemeClr val="tx1"/>
                </a:solidFill>
                <a:latin typeface="Arial" panose="020B0604020202020204" pitchFamily="34" charset="0"/>
                <a:cs typeface="Arial" panose="020B0604020202020204" pitchFamily="34" charset="0"/>
              </a:rPr>
              <a:t>Bước 2: Xây dựng lại thế giới thực dựa trên các thông tin thu thập từ bước 1, có thể tính toán trước 1 số cấu trúc 3D trong trường hợp dựng cảnh quá phức tạp. Sau đó bổ sung thêm các thông tin cần tăng cường.</a:t>
            </a:r>
          </a:p>
          <a:p>
            <a:pPr algn="just"/>
            <a:r>
              <a:rPr lang="vi-VN" sz="2400" dirty="0">
                <a:solidFill>
                  <a:schemeClr val="tx1"/>
                </a:solidFill>
                <a:latin typeface="Arial" panose="020B0604020202020204" pitchFamily="34" charset="0"/>
                <a:cs typeface="Arial" panose="020B0604020202020204" pitchFamily="34" charset="0"/>
              </a:rPr>
              <a:t>Các phần mềm này có quá trình xây dựng khá phức tạp, do đó để phát triển nhanh các ứng dụng AR một số hãng phần mềm đã cho ra đời các bộ SDK, tiêu biểu như: Metaio, Vuforia, Mobinet AR, Wikitude, Blippar và Layar.</a:t>
            </a:r>
          </a:p>
          <a:p>
            <a:endParaRPr lang="en-US" sz="24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13</a:t>
            </a:fld>
            <a:endParaRPr lang="en-US"/>
          </a:p>
        </p:txBody>
      </p:sp>
    </p:spTree>
    <p:extLst>
      <p:ext uri="{BB962C8B-B14F-4D97-AF65-F5344CB8AC3E}">
        <p14:creationId xmlns:p14="http://schemas.microsoft.com/office/powerpoint/2010/main" xmlns="" val="476497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 CƠ CHẾ HOẠT ĐỘNG CỦA HỆ THỐNG THỰC TẠI ẢO TĂNG CƯỜNG (5)</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vi-VN" sz="2400" b="1" dirty="0" smtClean="0">
                <a:solidFill>
                  <a:schemeClr val="tx1"/>
                </a:solidFill>
                <a:latin typeface="Arial" panose="020B0604020202020204" pitchFamily="34" charset="0"/>
                <a:cs typeface="Arial" panose="020B0604020202020204" pitchFamily="34" charset="0"/>
              </a:rPr>
              <a:t>Một </a:t>
            </a:r>
            <a:r>
              <a:rPr lang="vi-VN" sz="2400" b="1" dirty="0">
                <a:solidFill>
                  <a:schemeClr val="tx1"/>
                </a:solidFill>
                <a:latin typeface="Arial" panose="020B0604020202020204" pitchFamily="34" charset="0"/>
                <a:cs typeface="Arial" panose="020B0604020202020204" pitchFamily="34" charset="0"/>
              </a:rPr>
              <a:t>số bộ SDK hỗ </a:t>
            </a:r>
            <a:r>
              <a:rPr lang="vi-VN" sz="2400" b="1" dirty="0" smtClean="0">
                <a:solidFill>
                  <a:schemeClr val="tx1"/>
                </a:solidFill>
                <a:latin typeface="Arial" panose="020B0604020202020204" pitchFamily="34" charset="0"/>
                <a:cs typeface="Arial" panose="020B0604020202020204" pitchFamily="34" charset="0"/>
              </a:rPr>
              <a:t>trợ</a:t>
            </a:r>
            <a:r>
              <a:rPr lang="en-US" sz="2400" b="1" dirty="0">
                <a:solidFill>
                  <a:schemeClr val="tx1"/>
                </a:solidFill>
                <a:latin typeface="Arial" panose="020B0604020202020204" pitchFamily="34" charset="0"/>
                <a:cs typeface="Arial" panose="020B0604020202020204" pitchFamily="34" charset="0"/>
              </a:rPr>
              <a:t>.</a:t>
            </a:r>
            <a:endParaRPr lang="vi-VN" sz="2400" b="1" dirty="0">
              <a:solidFill>
                <a:schemeClr val="tx1"/>
              </a:solidFill>
              <a:latin typeface="Arial" panose="020B0604020202020204" pitchFamily="34" charset="0"/>
              <a:cs typeface="Arial" panose="020B0604020202020204" pitchFamily="34" charset="0"/>
            </a:endParaRPr>
          </a:p>
          <a:p>
            <a:r>
              <a:rPr lang="vi-VN" sz="2400" b="1" dirty="0" smtClean="0">
                <a:solidFill>
                  <a:schemeClr val="tx1"/>
                </a:solidFill>
                <a:latin typeface="Arial" panose="020B0604020202020204" pitchFamily="34" charset="0"/>
                <a:cs typeface="Arial" panose="020B0604020202020204" pitchFamily="34" charset="0"/>
              </a:rPr>
              <a:t>Metaio</a:t>
            </a:r>
            <a:r>
              <a:rPr lang="en-US" sz="2400" b="1" dirty="0" smtClean="0">
                <a:solidFill>
                  <a:schemeClr val="tx1"/>
                </a:solidFill>
                <a:latin typeface="Arial" panose="020B0604020202020204" pitchFamily="34" charset="0"/>
                <a:cs typeface="Arial" panose="020B0604020202020204" pitchFamily="34" charset="0"/>
              </a:rPr>
              <a:t>:</a:t>
            </a:r>
            <a:endParaRPr lang="vi-VN" sz="2400" b="1" dirty="0">
              <a:solidFill>
                <a:schemeClr val="tx1"/>
              </a:solidFill>
              <a:latin typeface="Arial" panose="020B0604020202020204" pitchFamily="34" charset="0"/>
              <a:cs typeface="Arial" panose="020B0604020202020204" pitchFamily="34" charset="0"/>
            </a:endParaRPr>
          </a:p>
          <a:p>
            <a:pPr lvl="1"/>
            <a:r>
              <a:rPr lang="vi-VN" sz="2200" dirty="0">
                <a:solidFill>
                  <a:schemeClr val="tx1"/>
                </a:solidFill>
                <a:latin typeface="Arial" panose="020B0604020202020204" pitchFamily="34" charset="0"/>
                <a:cs typeface="Arial" panose="020B0604020202020204" pitchFamily="34" charset="0"/>
              </a:rPr>
              <a:t>Metaio SDK là một trong những bộ SDK có nhiều tính năng cho phát triển ứng dụng AR. SDK này hỗ trợ xây dựng ứng dụng AR hoàn chỉnh, với các tính năng tracking 2-D, Location-based, Extended 2-D, 3-D.</a:t>
            </a:r>
          </a:p>
          <a:p>
            <a:pPr lvl="1"/>
            <a:r>
              <a:rPr lang="vi-VN" sz="2200" dirty="0">
                <a:solidFill>
                  <a:schemeClr val="tx1"/>
                </a:solidFill>
                <a:latin typeface="Arial" panose="020B0604020202020204" pitchFamily="34" charset="0"/>
                <a:cs typeface="Arial" panose="020B0604020202020204" pitchFamily="34" charset="0"/>
              </a:rPr>
              <a:t>Đây là bộ SDK có tính phí, bản thương mại với giá từ $3,490.</a:t>
            </a:r>
          </a:p>
          <a:p>
            <a:endParaRPr lang="en-US" sz="24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14</a:t>
            </a:fld>
            <a:endParaRPr lang="en-US"/>
          </a:p>
        </p:txBody>
      </p:sp>
    </p:spTree>
    <p:extLst>
      <p:ext uri="{BB962C8B-B14F-4D97-AF65-F5344CB8AC3E}">
        <p14:creationId xmlns:p14="http://schemas.microsoft.com/office/powerpoint/2010/main" xmlns="" val="17398290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vi-VN">
                <a:solidFill>
                  <a:schemeClr val="tx1"/>
                </a:solidFill>
                <a:latin typeface="Arial" panose="020B0604020202020204" pitchFamily="34" charset="0"/>
                <a:cs typeface="Arial" panose="020B0604020202020204" pitchFamily="34" charset="0"/>
              </a:rPr>
              <a:t>Metaio</a:t>
            </a:r>
            <a:r>
              <a:rPr lang="en-US" smtClean="0">
                <a:solidFill>
                  <a:schemeClr val="tx1"/>
                </a:solidFill>
                <a:latin typeface="Arial" panose="020B0604020202020204" pitchFamily="34" charset="0"/>
                <a:cs typeface="Arial" panose="020B0604020202020204" pitchFamily="34" charset="0"/>
              </a:rPr>
              <a:t>:</a:t>
            </a:r>
            <a:endParaRPr lang="en-US"/>
          </a:p>
        </p:txBody>
      </p:sp>
      <p:pic>
        <p:nvPicPr>
          <p:cNvPr id="8" name="Picture Placeholder 7"/>
          <p:cNvPicPr>
            <a:picLocks noGrp="1" noChangeAspect="1"/>
          </p:cNvPicPr>
          <p:nvPr>
            <p:ph type="pic" idx="1"/>
          </p:nvPr>
        </p:nvPicPr>
        <p:blipFill>
          <a:blip r:embed="rId2"/>
          <a:srcRect t="21178" b="21178"/>
          <a:stretch>
            <a:fillRect/>
          </a:stretch>
        </p:blipFill>
        <p:spPr>
          <a:prstGeom prst="rect">
            <a:avLst/>
          </a:prstGeom>
        </p:spPr>
      </p:pic>
      <p:sp>
        <p:nvSpPr>
          <p:cNvPr id="7" name="Text Placeholder 6"/>
          <p:cNvSpPr>
            <a:spLocks noGrp="1"/>
          </p:cNvSpPr>
          <p:nvPr>
            <p:ph type="body" sz="half" idx="2"/>
          </p:nvPr>
        </p:nvSpPr>
        <p:spPr/>
        <p:txBody>
          <a:bodyPr/>
          <a:lstStyle/>
          <a:p>
            <a:r>
              <a:rPr lang="en-US" smtClean="0"/>
              <a:t>.</a:t>
            </a: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15</a:t>
            </a:fld>
            <a:endParaRPr lang="en-US"/>
          </a:p>
        </p:txBody>
      </p:sp>
    </p:spTree>
    <p:extLst>
      <p:ext uri="{BB962C8B-B14F-4D97-AF65-F5344CB8AC3E}">
        <p14:creationId xmlns:p14="http://schemas.microsoft.com/office/powerpoint/2010/main" xmlns="" val="2167036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 CƠ CHẾ HOẠT ĐỘNG CỦA HỆ THỐNG THỰC TẠI ẢO TĂNG CƯỜNG (6)</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a:bodyPr>
          <a:lstStyle/>
          <a:p>
            <a:r>
              <a:rPr lang="vi-VN" sz="2400" b="1" dirty="0" smtClean="0">
                <a:solidFill>
                  <a:schemeClr val="tx1"/>
                </a:solidFill>
                <a:latin typeface="Arial" panose="020B0604020202020204" pitchFamily="34" charset="0"/>
                <a:cs typeface="Arial" panose="020B0604020202020204" pitchFamily="34" charset="0"/>
              </a:rPr>
              <a:t>Vuforia</a:t>
            </a:r>
            <a:endParaRPr lang="vi-VN" sz="2400" b="1" dirty="0">
              <a:solidFill>
                <a:schemeClr val="tx1"/>
              </a:solidFill>
              <a:latin typeface="Arial" panose="020B0604020202020204" pitchFamily="34" charset="0"/>
              <a:cs typeface="Arial" panose="020B0604020202020204" pitchFamily="34" charset="0"/>
            </a:endParaRPr>
          </a:p>
          <a:p>
            <a:pPr lvl="1"/>
            <a:r>
              <a:rPr lang="vi-VN" sz="2200" dirty="0">
                <a:solidFill>
                  <a:schemeClr val="tx1"/>
                </a:solidFill>
                <a:latin typeface="Arial" panose="020B0604020202020204" pitchFamily="34" charset="0"/>
                <a:cs typeface="Arial" panose="020B0604020202020204" pitchFamily="34" charset="0"/>
              </a:rPr>
              <a:t>Vuforia SDK do hãng Qualcomm phát triển. Điểm mạnh của Vuforia chính là tính năng Recognition: Objects, Images, User-Defined Images, Cylinders, Text, Boxes, Frame Markers. Gần đây, các tính năng mới của Vuforia cũng thu hút rất nhiều sự quan tâm của giới lập trình viên như các tính năng: Smart Terrain, Extended Tracking, Background Effects, Video Playback, Virtual Button, Occlusion Management.</a:t>
            </a:r>
          </a:p>
          <a:p>
            <a:pPr lvl="1"/>
            <a:r>
              <a:rPr lang="vi-VN" sz="2200" dirty="0">
                <a:solidFill>
                  <a:schemeClr val="tx1"/>
                </a:solidFill>
                <a:latin typeface="Arial" panose="020B0604020202020204" pitchFamily="34" charset="0"/>
                <a:cs typeface="Arial" panose="020B0604020202020204" pitchFamily="34" charset="0"/>
              </a:rPr>
              <a:t>Bên cạnh đó Vuforia cũng có các tính năng mở rộng tích hợp cho các engine như Unity3D…, phát triển các ứng dụng đa nền tảng. Vuforia cung cấp bản miễn phí cho lập trình viên và thu phí trên hệ thống cloud lưu trữ hình ảnh với số lượng lớn hơn 1000 </a:t>
            </a:r>
            <a:r>
              <a:rPr lang="vi-VN" sz="2200" dirty="0" smtClean="0">
                <a:solidFill>
                  <a:schemeClr val="tx1"/>
                </a:solidFill>
                <a:latin typeface="Arial" panose="020B0604020202020204" pitchFamily="34" charset="0"/>
                <a:cs typeface="Arial" panose="020B0604020202020204" pitchFamily="34" charset="0"/>
              </a:rPr>
              <a:t>ảnh</a:t>
            </a:r>
            <a:r>
              <a:rPr lang="en-US" sz="2200" dirty="0" smtClean="0">
                <a:solidFill>
                  <a:schemeClr val="tx1"/>
                </a:solidFill>
                <a:latin typeface="Arial" panose="020B0604020202020204" pitchFamily="34" charset="0"/>
                <a:cs typeface="Arial" panose="020B0604020202020204" pitchFamily="34" charset="0"/>
              </a:rPr>
              <a:t>.</a:t>
            </a:r>
            <a:endParaRPr lang="vi-VN" sz="2200" dirty="0">
              <a:solidFill>
                <a:schemeClr val="tx1"/>
              </a:solidFill>
              <a:latin typeface="Arial" panose="020B0604020202020204" pitchFamily="34" charset="0"/>
              <a:cs typeface="Arial" panose="020B0604020202020204" pitchFamily="34" charset="0"/>
            </a:endParaRPr>
          </a:p>
          <a:p>
            <a:endParaRPr lang="en-US" sz="2400" dirty="0" smtClean="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16</a:t>
            </a:fld>
            <a:endParaRPr lang="en-US"/>
          </a:p>
        </p:txBody>
      </p:sp>
    </p:spTree>
    <p:extLst>
      <p:ext uri="{BB962C8B-B14F-4D97-AF65-F5344CB8AC3E}">
        <p14:creationId xmlns:p14="http://schemas.microsoft.com/office/powerpoint/2010/main" xmlns="" val="3517933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smtClean="0">
                <a:solidFill>
                  <a:schemeClr val="tx1"/>
                </a:solidFill>
                <a:latin typeface="Arial" panose="020B0604020202020204" pitchFamily="34" charset="0"/>
                <a:cs typeface="Arial" panose="020B0604020202020204" pitchFamily="34" charset="0"/>
              </a:rPr>
              <a:t>Vuforia</a:t>
            </a:r>
            <a:r>
              <a:rPr lang="en-US" smtClean="0">
                <a:solidFill>
                  <a:schemeClr val="tx1"/>
                </a:solidFill>
                <a:latin typeface="Arial" panose="020B0604020202020204" pitchFamily="34" charset="0"/>
                <a:cs typeface="Arial" panose="020B0604020202020204" pitchFamily="34" charset="0"/>
              </a:rPr>
              <a:t>.</a:t>
            </a:r>
            <a:endParaRPr lang="en-US"/>
          </a:p>
        </p:txBody>
      </p:sp>
      <p:pic>
        <p:nvPicPr>
          <p:cNvPr id="8" name="Picture Placeholder 7"/>
          <p:cNvPicPr>
            <a:picLocks noGrp="1" noChangeAspect="1"/>
          </p:cNvPicPr>
          <p:nvPr>
            <p:ph type="pic" idx="1"/>
          </p:nvPr>
        </p:nvPicPr>
        <p:blipFill>
          <a:blip r:embed="rId2"/>
          <a:srcRect t="17640" b="17640"/>
          <a:stretch>
            <a:fillRect/>
          </a:stretch>
        </p:blipFill>
        <p:spPr>
          <a:prstGeom prst="rect">
            <a:avLst/>
          </a:prstGeom>
        </p:spPr>
      </p:pic>
      <p:sp>
        <p:nvSpPr>
          <p:cNvPr id="7" name="Text Placeholder 6"/>
          <p:cNvSpPr>
            <a:spLocks noGrp="1"/>
          </p:cNvSpPr>
          <p:nvPr>
            <p:ph type="body" sz="half" idx="2"/>
          </p:nvPr>
        </p:nvSpPr>
        <p:spPr/>
        <p:txBody>
          <a:bodyPr/>
          <a:lstStyle/>
          <a:p>
            <a:r>
              <a:rPr lang="en-US" smtClean="0"/>
              <a:t>.</a:t>
            </a: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17</a:t>
            </a:fld>
            <a:endParaRPr lang="en-US"/>
          </a:p>
        </p:txBody>
      </p:sp>
    </p:spTree>
    <p:extLst>
      <p:ext uri="{BB962C8B-B14F-4D97-AF65-F5344CB8AC3E}">
        <p14:creationId xmlns:p14="http://schemas.microsoft.com/office/powerpoint/2010/main" xmlns="" val="3699996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 CƠ CHẾ HOẠT ĐỘNG CỦA HỆ THỐNG THỰC TẠI ẢO TĂNG CƯỜNG (7)</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vi-VN" sz="2400" b="1" dirty="0" smtClean="0">
                <a:solidFill>
                  <a:schemeClr val="tx1"/>
                </a:solidFill>
                <a:latin typeface="Arial" panose="020B0604020202020204" pitchFamily="34" charset="0"/>
                <a:cs typeface="Arial" panose="020B0604020202020204" pitchFamily="34" charset="0"/>
              </a:rPr>
              <a:t>Wikitude</a:t>
            </a:r>
            <a:r>
              <a:rPr lang="en-US" sz="2400" b="1" dirty="0" smtClean="0">
                <a:solidFill>
                  <a:schemeClr val="tx1"/>
                </a:solidFill>
                <a:latin typeface="Arial" panose="020B0604020202020204" pitchFamily="34" charset="0"/>
                <a:cs typeface="Arial" panose="020B0604020202020204" pitchFamily="34" charset="0"/>
              </a:rPr>
              <a:t>:</a:t>
            </a:r>
            <a:endParaRPr lang="vi-VN" sz="2400" b="1" dirty="0">
              <a:solidFill>
                <a:schemeClr val="tx1"/>
              </a:solidFill>
              <a:latin typeface="Arial" panose="020B0604020202020204" pitchFamily="34" charset="0"/>
              <a:cs typeface="Arial" panose="020B0604020202020204" pitchFamily="34" charset="0"/>
            </a:endParaRPr>
          </a:p>
          <a:p>
            <a:pPr lvl="1"/>
            <a:r>
              <a:rPr lang="vi-VN" sz="2200" dirty="0">
                <a:solidFill>
                  <a:schemeClr val="tx1"/>
                </a:solidFill>
                <a:latin typeface="Arial" panose="020B0604020202020204" pitchFamily="34" charset="0"/>
                <a:cs typeface="Arial" panose="020B0604020202020204" pitchFamily="34" charset="0"/>
              </a:rPr>
              <a:t>Wikitude </a:t>
            </a:r>
            <a:r>
              <a:rPr lang="vi-VN" sz="2200" dirty="0" smtClean="0">
                <a:solidFill>
                  <a:schemeClr val="tx1"/>
                </a:solidFill>
                <a:latin typeface="Arial" panose="020B0604020202020204" pitchFamily="34" charset="0"/>
                <a:cs typeface="Arial" panose="020B0604020202020204" pitchFamily="34" charset="0"/>
              </a:rPr>
              <a:t>SDK</a:t>
            </a:r>
            <a:r>
              <a:rPr lang="vi-VN" sz="2200" dirty="0">
                <a:solidFill>
                  <a:schemeClr val="tx1"/>
                </a:solidFill>
                <a:latin typeface="Arial" panose="020B0604020202020204" pitchFamily="34" charset="0"/>
                <a:cs typeface="Arial" panose="020B0604020202020204" pitchFamily="34" charset="0"/>
              </a:rPr>
              <a:t> hỗ trợ khá nhiều tính năng cho AR, nổi bật là các tính năng về augmentation và visualization cho các mô hình 3D tĩnh và động. </a:t>
            </a:r>
            <a:endParaRPr lang="en-US" sz="2200" dirty="0" smtClean="0">
              <a:solidFill>
                <a:schemeClr val="tx1"/>
              </a:solidFill>
              <a:latin typeface="Arial" panose="020B0604020202020204" pitchFamily="34" charset="0"/>
              <a:cs typeface="Arial" panose="020B0604020202020204" pitchFamily="34" charset="0"/>
            </a:endParaRPr>
          </a:p>
          <a:p>
            <a:pPr lvl="1"/>
            <a:r>
              <a:rPr lang="vi-VN" sz="2200" dirty="0" smtClean="0">
                <a:solidFill>
                  <a:schemeClr val="tx1"/>
                </a:solidFill>
                <a:latin typeface="Arial" panose="020B0604020202020204" pitchFamily="34" charset="0"/>
                <a:cs typeface="Arial" panose="020B0604020202020204" pitchFamily="34" charset="0"/>
              </a:rPr>
              <a:t>Bên </a:t>
            </a:r>
            <a:r>
              <a:rPr lang="vi-VN" sz="2200" dirty="0">
                <a:solidFill>
                  <a:schemeClr val="tx1"/>
                </a:solidFill>
                <a:latin typeface="Arial" panose="020B0604020202020204" pitchFamily="34" charset="0"/>
                <a:cs typeface="Arial" panose="020B0604020202020204" pitchFamily="34" charset="0"/>
              </a:rPr>
              <a:t>cạnh đó SDK này cũng hỗ trợ phát triển ứng dụng đa nền tảng cùng với hệ thống cloud. Wikitude phát triển nhiều bản phần mềm thương mại, với mức phí từ 590€ trở lên.</a:t>
            </a:r>
          </a:p>
          <a:p>
            <a:endParaRPr lang="en-US" sz="24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18</a:t>
            </a:fld>
            <a:endParaRPr lang="en-US"/>
          </a:p>
        </p:txBody>
      </p:sp>
    </p:spTree>
    <p:extLst>
      <p:ext uri="{BB962C8B-B14F-4D97-AF65-F5344CB8AC3E}">
        <p14:creationId xmlns:p14="http://schemas.microsoft.com/office/powerpoint/2010/main" xmlns="" val="18151625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smtClean="0">
                <a:solidFill>
                  <a:schemeClr val="tx1"/>
                </a:solidFill>
                <a:latin typeface="Arial" panose="020B0604020202020204" pitchFamily="34" charset="0"/>
                <a:cs typeface="Arial" panose="020B0604020202020204" pitchFamily="34" charset="0"/>
              </a:rPr>
              <a:t>Wikitude</a:t>
            </a:r>
            <a:r>
              <a:rPr lang="en-US" smtClean="0">
                <a:solidFill>
                  <a:schemeClr val="tx1"/>
                </a:solidFill>
                <a:latin typeface="Arial" panose="020B0604020202020204" pitchFamily="34" charset="0"/>
                <a:cs typeface="Arial" panose="020B0604020202020204" pitchFamily="34" charset="0"/>
              </a:rPr>
              <a:t>.</a:t>
            </a:r>
            <a:endParaRPr lang="en-US"/>
          </a:p>
        </p:txBody>
      </p:sp>
      <p:pic>
        <p:nvPicPr>
          <p:cNvPr id="8" name="Picture Placeholder 7"/>
          <p:cNvPicPr>
            <a:picLocks noGrp="1" noChangeAspect="1"/>
          </p:cNvPicPr>
          <p:nvPr>
            <p:ph type="pic" idx="1"/>
          </p:nvPr>
        </p:nvPicPr>
        <p:blipFill>
          <a:blip r:embed="rId2"/>
          <a:srcRect t="7375" b="7375"/>
          <a:stretch>
            <a:fillRect/>
          </a:stretch>
        </p:blipFill>
        <p:spPr>
          <a:prstGeom prst="rect">
            <a:avLst/>
          </a:prstGeom>
        </p:spPr>
      </p:pic>
      <p:sp>
        <p:nvSpPr>
          <p:cNvPr id="7" name="Text Placeholder 6"/>
          <p:cNvSpPr>
            <a:spLocks noGrp="1"/>
          </p:cNvSpPr>
          <p:nvPr>
            <p:ph type="body" sz="half" idx="2"/>
          </p:nvPr>
        </p:nvSpPr>
        <p:spPr/>
        <p:txBody>
          <a:bodyPr/>
          <a:lstStyle/>
          <a:p>
            <a:r>
              <a:rPr lang="en-US" smtClean="0"/>
              <a:t>.</a:t>
            </a: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19</a:t>
            </a:fld>
            <a:endParaRPr lang="en-US"/>
          </a:p>
        </p:txBody>
      </p:sp>
    </p:spTree>
    <p:extLst>
      <p:ext uri="{BB962C8B-B14F-4D97-AF65-F5344CB8AC3E}">
        <p14:creationId xmlns:p14="http://schemas.microsoft.com/office/powerpoint/2010/main" xmlns="" val="3579382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Arial" panose="020B0604020202020204" pitchFamily="34" charset="0"/>
                <a:cs typeface="Arial" panose="020B0604020202020204" pitchFamily="34" charset="0"/>
              </a:rPr>
              <a:t>Augmented Reality - AR</a:t>
            </a:r>
            <a:endParaRPr lang="en-US"/>
          </a:p>
        </p:txBody>
      </p:sp>
      <p:sp>
        <p:nvSpPr>
          <p:cNvPr id="4" name="Text Placeholder 3"/>
          <p:cNvSpPr>
            <a:spLocks noGrp="1"/>
          </p:cNvSpPr>
          <p:nvPr>
            <p:ph type="body" sz="half" idx="2"/>
          </p:nvPr>
        </p:nvSpPr>
        <p:spPr/>
        <p:txBody>
          <a:bodyPr>
            <a:normAutofit fontScale="92500"/>
          </a:bodyPr>
          <a:lstStyle/>
          <a:p>
            <a:r>
              <a:rPr lang="vi-VN">
                <a:solidFill>
                  <a:schemeClr val="tx1"/>
                </a:solidFill>
                <a:latin typeface="Arial" panose="020B0604020202020204" pitchFamily="34" charset="0"/>
                <a:cs typeface="Arial" panose="020B0604020202020204" pitchFamily="34" charset="0"/>
              </a:rPr>
              <a:t>Thực tại tăng cường (AR) là một công nghệ cho phép người dùng có thể nhìn nhận một môi trường thực một cách trực tiếp hay gián tiếp mà các thành phần của môi trường được tăng cường (hoặc bổ sung) các dữ liệu do máy tính tạo ra như âm thanh, hình ảnh, </a:t>
            </a:r>
            <a:r>
              <a:rPr lang="vi-VN" smtClean="0">
                <a:solidFill>
                  <a:schemeClr val="tx1"/>
                </a:solidFill>
                <a:latin typeface="Arial" panose="020B0604020202020204" pitchFamily="34" charset="0"/>
                <a:cs typeface="Arial" panose="020B0604020202020204" pitchFamily="34" charset="0"/>
              </a:rPr>
              <a:t>GPS</a:t>
            </a:r>
            <a:r>
              <a:rPr lang="en-US">
                <a:solidFill>
                  <a:schemeClr val="tx1"/>
                </a:solidFill>
                <a:latin typeface="Arial" panose="020B0604020202020204" pitchFamily="34" charset="0"/>
                <a:cs typeface="Arial" panose="020B0604020202020204" pitchFamily="34" charset="0"/>
              </a:rPr>
              <a:t>.</a:t>
            </a:r>
          </a:p>
        </p:txBody>
      </p:sp>
      <p:sp>
        <p:nvSpPr>
          <p:cNvPr id="3" name="Slide Number Placeholder 2"/>
          <p:cNvSpPr>
            <a:spLocks noGrp="1"/>
          </p:cNvSpPr>
          <p:nvPr>
            <p:ph type="sldNum" sz="quarter" idx="12"/>
          </p:nvPr>
        </p:nvSpPr>
        <p:spPr/>
        <p:txBody>
          <a:bodyPr/>
          <a:lstStyle/>
          <a:p>
            <a:fld id="{C0FE81FB-3A1D-4835-9FBB-B6198B449A53}" type="slidenum">
              <a:rPr lang="en-US" smtClean="0"/>
              <a:pPr/>
              <a:t>2</a:t>
            </a:fld>
            <a:endParaRPr lang="en-US"/>
          </a:p>
        </p:txBody>
      </p:sp>
      <p:pic>
        <p:nvPicPr>
          <p:cNvPr id="7" name="Picture Placeholder 6"/>
          <p:cNvPicPr>
            <a:picLocks noGrp="1" noChangeAspect="1"/>
          </p:cNvPicPr>
          <p:nvPr>
            <p:ph type="pic" idx="1"/>
          </p:nvPr>
        </p:nvPicPr>
        <p:blipFill>
          <a:blip r:embed="rId2"/>
          <a:srcRect t="17459" b="17459"/>
          <a:stretch>
            <a:fillRect/>
          </a:stretch>
        </p:blipFill>
        <p:spPr>
          <a:prstGeom prst="rect">
            <a:avLst/>
          </a:prstGeom>
        </p:spPr>
      </p:pic>
    </p:spTree>
    <p:extLst>
      <p:ext uri="{BB962C8B-B14F-4D97-AF65-F5344CB8AC3E}">
        <p14:creationId xmlns:p14="http://schemas.microsoft.com/office/powerpoint/2010/main" xmlns="" val="3801329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 CƠ CHẾ HOẠT ĐỘNG CỦA HỆ THỐNG THỰC TẠI ẢO TĂNG CƯỜNG (8)</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vi-VN" sz="2400" b="1" dirty="0" smtClean="0">
                <a:solidFill>
                  <a:schemeClr val="tx1"/>
                </a:solidFill>
                <a:latin typeface="Arial" panose="020B0604020202020204" pitchFamily="34" charset="0"/>
                <a:cs typeface="Arial" panose="020B0604020202020204" pitchFamily="34" charset="0"/>
              </a:rPr>
              <a:t>Blippar</a:t>
            </a:r>
            <a:r>
              <a:rPr lang="en-US" sz="2400" b="1" dirty="0" smtClean="0">
                <a:solidFill>
                  <a:schemeClr val="tx1"/>
                </a:solidFill>
                <a:latin typeface="Arial" panose="020B0604020202020204" pitchFamily="34" charset="0"/>
                <a:cs typeface="Arial" panose="020B0604020202020204" pitchFamily="34" charset="0"/>
              </a:rPr>
              <a:t>:</a:t>
            </a:r>
            <a:endParaRPr lang="vi-VN" sz="2400" b="1" dirty="0">
              <a:solidFill>
                <a:schemeClr val="tx1"/>
              </a:solidFill>
              <a:latin typeface="Arial" panose="020B0604020202020204" pitchFamily="34" charset="0"/>
              <a:cs typeface="Arial" panose="020B0604020202020204" pitchFamily="34" charset="0"/>
            </a:endParaRPr>
          </a:p>
          <a:p>
            <a:pPr lvl="1"/>
            <a:r>
              <a:rPr lang="vi-VN" sz="2200" dirty="0">
                <a:solidFill>
                  <a:schemeClr val="tx1"/>
                </a:solidFill>
                <a:latin typeface="Arial" panose="020B0604020202020204" pitchFamily="34" charset="0"/>
                <a:cs typeface="Arial" panose="020B0604020202020204" pitchFamily="34" charset="0"/>
              </a:rPr>
              <a:t>Blippar cung cấp các nền tảng AR để phát triển các ứng dụng quảng cáo và phát hành nội dung. </a:t>
            </a:r>
            <a:endParaRPr lang="en-US" sz="2200" dirty="0" smtClean="0">
              <a:solidFill>
                <a:schemeClr val="tx1"/>
              </a:solidFill>
              <a:latin typeface="Arial" panose="020B0604020202020204" pitchFamily="34" charset="0"/>
              <a:cs typeface="Arial" panose="020B0604020202020204" pitchFamily="34" charset="0"/>
            </a:endParaRPr>
          </a:p>
          <a:p>
            <a:pPr lvl="1"/>
            <a:r>
              <a:rPr lang="vi-VN" sz="2200" dirty="0" smtClean="0">
                <a:solidFill>
                  <a:schemeClr val="tx1"/>
                </a:solidFill>
                <a:latin typeface="Arial" panose="020B0604020202020204" pitchFamily="34" charset="0"/>
                <a:cs typeface="Arial" panose="020B0604020202020204" pitchFamily="34" charset="0"/>
              </a:rPr>
              <a:t>Ưu </a:t>
            </a:r>
            <a:r>
              <a:rPr lang="vi-VN" sz="2200" dirty="0">
                <a:solidFill>
                  <a:schemeClr val="tx1"/>
                </a:solidFill>
                <a:latin typeface="Arial" panose="020B0604020202020204" pitchFamily="34" charset="0"/>
                <a:cs typeface="Arial" panose="020B0604020202020204" pitchFamily="34" charset="0"/>
              </a:rPr>
              <a:t>điểm của Blippar là công nghệ nhận diện hình ảnh.</a:t>
            </a:r>
          </a:p>
          <a:p>
            <a:endParaRPr lang="en-US" sz="24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20</a:t>
            </a:fld>
            <a:endParaRPr lang="en-US"/>
          </a:p>
        </p:txBody>
      </p:sp>
    </p:spTree>
    <p:extLst>
      <p:ext uri="{BB962C8B-B14F-4D97-AF65-F5344CB8AC3E}">
        <p14:creationId xmlns:p14="http://schemas.microsoft.com/office/powerpoint/2010/main" xmlns="" val="21261260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smtClean="0">
                <a:solidFill>
                  <a:schemeClr val="tx1"/>
                </a:solidFill>
                <a:latin typeface="Arial" panose="020B0604020202020204" pitchFamily="34" charset="0"/>
                <a:cs typeface="Arial" panose="020B0604020202020204" pitchFamily="34" charset="0"/>
              </a:rPr>
              <a:t>Blippar</a:t>
            </a:r>
            <a:r>
              <a:rPr lang="en-US" smtClean="0">
                <a:solidFill>
                  <a:schemeClr val="tx1"/>
                </a:solidFill>
                <a:latin typeface="Arial" panose="020B0604020202020204" pitchFamily="34" charset="0"/>
                <a:cs typeface="Arial" panose="020B0604020202020204" pitchFamily="34" charset="0"/>
              </a:rPr>
              <a:t>.</a:t>
            </a:r>
            <a:endParaRPr lang="en-US"/>
          </a:p>
        </p:txBody>
      </p:sp>
      <p:pic>
        <p:nvPicPr>
          <p:cNvPr id="8" name="Picture Placeholder 7"/>
          <p:cNvPicPr>
            <a:picLocks noGrp="1" noChangeAspect="1"/>
          </p:cNvPicPr>
          <p:nvPr>
            <p:ph type="pic" idx="1"/>
          </p:nvPr>
        </p:nvPicPr>
        <p:blipFill>
          <a:blip r:embed="rId2"/>
          <a:srcRect t="11523" b="11523"/>
          <a:stretch>
            <a:fillRect/>
          </a:stretch>
        </p:blipFill>
        <p:spPr>
          <a:prstGeom prst="rect">
            <a:avLst/>
          </a:prstGeom>
        </p:spPr>
      </p:pic>
      <p:sp>
        <p:nvSpPr>
          <p:cNvPr id="7" name="Text Placeholder 6"/>
          <p:cNvSpPr>
            <a:spLocks noGrp="1"/>
          </p:cNvSpPr>
          <p:nvPr>
            <p:ph type="body" sz="half" idx="2"/>
          </p:nvPr>
        </p:nvSpPr>
        <p:spPr/>
        <p:txBody>
          <a:bodyPr/>
          <a:lstStyle/>
          <a:p>
            <a:r>
              <a:rPr lang="en-US" smtClean="0"/>
              <a:t>.</a:t>
            </a: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21</a:t>
            </a:fld>
            <a:endParaRPr lang="en-US"/>
          </a:p>
        </p:txBody>
      </p:sp>
    </p:spTree>
    <p:extLst>
      <p:ext uri="{BB962C8B-B14F-4D97-AF65-F5344CB8AC3E}">
        <p14:creationId xmlns:p14="http://schemas.microsoft.com/office/powerpoint/2010/main" xmlns="" val="4233382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(9)</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599"/>
            <a:ext cx="9396842" cy="4576119"/>
          </a:xfrm>
        </p:spPr>
        <p:txBody>
          <a:bodyPr/>
          <a:lstStyle/>
          <a:p>
            <a:pPr algn="just"/>
            <a:r>
              <a:rPr lang="en-US" sz="2400" b="1" dirty="0">
                <a:solidFill>
                  <a:schemeClr val="tx1"/>
                </a:solidFill>
                <a:latin typeface="Arial" panose="020B0604020202020204" pitchFamily="34" charset="0"/>
                <a:cs typeface="Arial" panose="020B0604020202020204" pitchFamily="34" charset="0"/>
              </a:rPr>
              <a:t>3</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Hệ</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thống</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thực</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tại</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ảo</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tăng</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cường</a:t>
            </a:r>
            <a:r>
              <a:rPr lang="en-US" sz="2400" b="1" dirty="0" smtClean="0">
                <a:solidFill>
                  <a:schemeClr val="tx1"/>
                </a:solidFill>
                <a:latin typeface="Arial" panose="020B0604020202020204" pitchFamily="34" charset="0"/>
                <a:cs typeface="Arial" panose="020B0604020202020204" pitchFamily="34" charset="0"/>
              </a:rPr>
              <a:t> AR </a:t>
            </a:r>
            <a:r>
              <a:rPr lang="en-US" sz="2400" b="1" dirty="0" err="1" smtClean="0">
                <a:solidFill>
                  <a:schemeClr val="tx1"/>
                </a:solidFill>
                <a:latin typeface="Arial" panose="020B0604020202020204" pitchFamily="34" charset="0"/>
                <a:cs typeface="Arial" panose="020B0604020202020204" pitchFamily="34" charset="0"/>
              </a:rPr>
              <a:t>hoạt</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động</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như</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thế</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nào</a:t>
            </a:r>
            <a:r>
              <a:rPr lang="en-US" sz="2400" b="1" dirty="0" smtClean="0">
                <a:solidFill>
                  <a:schemeClr val="tx1"/>
                </a:solidFill>
                <a:latin typeface="Arial" panose="020B0604020202020204" pitchFamily="34" charset="0"/>
                <a:cs typeface="Arial" panose="020B0604020202020204" pitchFamily="34" charset="0"/>
              </a:rPr>
              <a:t>?</a:t>
            </a:r>
          </a:p>
          <a:p>
            <a:pPr algn="just"/>
            <a:r>
              <a:rPr lang="en-US" sz="2400" dirty="0" smtClean="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Không</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phải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bất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smartphone</a:t>
            </a:r>
            <a:r>
              <a:rPr lang="en-US" sz="2400" dirty="0">
                <a:solidFill>
                  <a:schemeClr val="tx1"/>
                </a:solidFill>
                <a:latin typeface="Arial" panose="020B0604020202020204" pitchFamily="34" charset="0"/>
                <a:cs typeface="Arial" panose="020B0604020202020204" pitchFamily="34" charset="0"/>
              </a:rPr>
              <a:t> hay </a:t>
            </a:r>
            <a:r>
              <a:rPr lang="en-US" sz="2400" dirty="0" err="1">
                <a:solidFill>
                  <a:schemeClr val="tx1"/>
                </a:solidFill>
                <a:latin typeface="Arial" panose="020B0604020202020204" pitchFamily="34" charset="0"/>
                <a:cs typeface="Arial" panose="020B0604020202020204" pitchFamily="34" charset="0"/>
              </a:rPr>
              <a:t>thiết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điện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nào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cũng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ảo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tăng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cường</a:t>
            </a:r>
            <a:r>
              <a:rPr lang="en-US" sz="2400" dirty="0">
                <a:solidFill>
                  <a:schemeClr val="tx1"/>
                </a:solidFill>
                <a:latin typeface="Arial" panose="020B0604020202020204" pitchFamily="34" charset="0"/>
                <a:cs typeface="Arial" panose="020B0604020202020204" pitchFamily="34" charset="0"/>
              </a:rPr>
              <a:t>. </a:t>
            </a:r>
            <a:endParaRPr lang="en-US" sz="2400" dirty="0" smtClean="0">
              <a:solidFill>
                <a:schemeClr val="tx1"/>
              </a:solidFill>
              <a:latin typeface="Arial" panose="020B0604020202020204" pitchFamily="34" charset="0"/>
              <a:cs typeface="Arial" panose="020B0604020202020204" pitchFamily="34" charset="0"/>
            </a:endParaRPr>
          </a:p>
          <a:p>
            <a:pPr algn="just"/>
            <a:r>
              <a:rPr lang="en-US" sz="2400" dirty="0" err="1" smtClean="0">
                <a:solidFill>
                  <a:schemeClr val="tx1"/>
                </a:solidFill>
                <a:latin typeface="Arial" panose="020B0604020202020204" pitchFamily="34" charset="0"/>
                <a:cs typeface="Arial" panose="020B0604020202020204" pitchFamily="34" charset="0"/>
              </a:rPr>
              <a:t>Thay</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nghệ</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này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thiết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cần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trang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hệ</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thống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nhận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biết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vật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bao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gồm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mô</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tả</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vật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gì</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hình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dạng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vật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vật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trong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gian</a:t>
            </a:r>
            <a:r>
              <a:rPr lang="en-US" sz="2400" dirty="0">
                <a:solidFill>
                  <a:schemeClr val="tx1"/>
                </a:solidFill>
                <a:latin typeface="Arial" panose="020B0604020202020204" pitchFamily="34" charset="0"/>
                <a:cs typeface="Arial" panose="020B0604020202020204" pitchFamily="34" charset="0"/>
              </a:rPr>
              <a:t> 3 </a:t>
            </a:r>
            <a:r>
              <a:rPr lang="en-US" sz="2400" dirty="0" err="1">
                <a:solidFill>
                  <a:schemeClr val="tx1"/>
                </a:solidFill>
                <a:latin typeface="Arial" panose="020B0604020202020204" pitchFamily="34" charset="0"/>
                <a:cs typeface="Arial" panose="020B0604020202020204" pitchFamily="34" charset="0"/>
              </a:rPr>
              <a:t>chiều</a:t>
            </a:r>
            <a:r>
              <a:rPr lang="en-US" sz="2400" dirty="0">
                <a:solidFill>
                  <a:schemeClr val="tx1"/>
                </a:solidFill>
                <a:latin typeface="Arial" panose="020B0604020202020204" pitchFamily="34" charset="0"/>
                <a:cs typeface="Arial" panose="020B0604020202020204" pitchFamily="34" charset="0"/>
              </a:rPr>
              <a:t>.</a:t>
            </a:r>
          </a:p>
          <a:p>
            <a:pPr marL="0" indent="0">
              <a:buNone/>
            </a:pPr>
            <a:endParaRPr lang="en-US" sz="2800" dirty="0" smtClean="0">
              <a:solidFill>
                <a:schemeClr val="tx1"/>
              </a:solidFill>
              <a:latin typeface="Arial" panose="020B0604020202020204" pitchFamily="34" charset="0"/>
              <a:cs typeface="Arial" panose="020B060402020202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22</a:t>
            </a:fld>
            <a:endParaRPr lang="en-US"/>
          </a:p>
        </p:txBody>
      </p:sp>
    </p:spTree>
    <p:extLst>
      <p:ext uri="{BB962C8B-B14F-4D97-AF65-F5344CB8AC3E}">
        <p14:creationId xmlns:p14="http://schemas.microsoft.com/office/powerpoint/2010/main" xmlns="" val="30251809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tx1"/>
                </a:solidFill>
                <a:latin typeface="Arial" panose="020B0604020202020204" pitchFamily="34" charset="0"/>
                <a:cs typeface="Arial" panose="020B0604020202020204" pitchFamily="34" charset="0"/>
              </a:rPr>
              <a:t>T</a:t>
            </a:r>
            <a:r>
              <a:rPr lang="en-US" smtClean="0">
                <a:solidFill>
                  <a:schemeClr val="tx1"/>
                </a:solidFill>
                <a:latin typeface="Arial" panose="020B0604020202020204" pitchFamily="34" charset="0"/>
                <a:cs typeface="Arial" panose="020B0604020202020204" pitchFamily="34" charset="0"/>
              </a:rPr>
              <a:t>ái </a:t>
            </a:r>
            <a:r>
              <a:rPr lang="en-US">
                <a:solidFill>
                  <a:schemeClr val="tx1"/>
                </a:solidFill>
                <a:latin typeface="Arial" panose="020B0604020202020204" pitchFamily="34" charset="0"/>
                <a:cs typeface="Arial" panose="020B0604020202020204" pitchFamily="34" charset="0"/>
              </a:rPr>
              <a:t>lập hình ảnh của vật thể vào không gian thực</a:t>
            </a:r>
          </a:p>
        </p:txBody>
      </p:sp>
      <p:pic>
        <p:nvPicPr>
          <p:cNvPr id="7" name="Picture Placeholder 6"/>
          <p:cNvPicPr>
            <a:picLocks noGrp="1" noChangeAspect="1"/>
          </p:cNvPicPr>
          <p:nvPr>
            <p:ph type="pic" idx="1"/>
          </p:nvPr>
        </p:nvPicPr>
        <p:blipFill>
          <a:blip r:embed="rId2"/>
          <a:srcRect t="11667" b="11667"/>
          <a:stretch>
            <a:fillRect/>
          </a:stretch>
        </p:blipFill>
        <p:spPr>
          <a:prstGeom prst="rect">
            <a:avLst/>
          </a:prstGeom>
        </p:spPr>
      </p:pic>
      <p:sp>
        <p:nvSpPr>
          <p:cNvPr id="6" name="Text Placeholder 5"/>
          <p:cNvSpPr>
            <a:spLocks noGrp="1"/>
          </p:cNvSpPr>
          <p:nvPr>
            <p:ph type="body" sz="half" idx="2"/>
          </p:nvPr>
        </p:nvSpPr>
        <p:spPr/>
        <p:txBody>
          <a:bodyPr/>
          <a:lstStyle/>
          <a:p>
            <a:r>
              <a:rPr lang="en-US">
                <a:solidFill>
                  <a:schemeClr val="tx1"/>
                </a:solidFill>
                <a:latin typeface="Arial" panose="020B0604020202020204" pitchFamily="34" charset="0"/>
                <a:cs typeface="Arial" panose="020B0604020202020204" pitchFamily="34" charset="0"/>
              </a:rPr>
              <a:t>.</a:t>
            </a:r>
          </a:p>
        </p:txBody>
      </p:sp>
      <p:sp>
        <p:nvSpPr>
          <p:cNvPr id="2" name="Slide Number Placeholder 1"/>
          <p:cNvSpPr>
            <a:spLocks noGrp="1"/>
          </p:cNvSpPr>
          <p:nvPr>
            <p:ph type="sldNum" sz="quarter" idx="12"/>
          </p:nvPr>
        </p:nvSpPr>
        <p:spPr/>
        <p:txBody>
          <a:bodyPr/>
          <a:lstStyle/>
          <a:p>
            <a:fld id="{C0FE81FB-3A1D-4835-9FBB-B6198B449A53}" type="slidenum">
              <a:rPr lang="en-US" smtClean="0"/>
              <a:pPr/>
              <a:t>23</a:t>
            </a:fld>
            <a:endParaRPr lang="en-US"/>
          </a:p>
        </p:txBody>
      </p:sp>
    </p:spTree>
    <p:extLst>
      <p:ext uri="{BB962C8B-B14F-4D97-AF65-F5344CB8AC3E}">
        <p14:creationId xmlns:p14="http://schemas.microsoft.com/office/powerpoint/2010/main" xmlns="" val="2372358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(10)</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599"/>
            <a:ext cx="9075566" cy="4341341"/>
          </a:xfrm>
        </p:spPr>
        <p:txBody>
          <a:bodyPr/>
          <a:lstStyle/>
          <a:p>
            <a:r>
              <a:rPr lang="en-US" sz="2400" dirty="0" err="1" smtClean="0">
                <a:solidFill>
                  <a:schemeClr val="tx1"/>
                </a:solidFill>
                <a:latin typeface="Arial" panose="020B0604020202020204" pitchFamily="34" charset="0"/>
                <a:cs typeface="Arial" panose="020B0604020202020204" pitchFamily="34" charset="0"/>
              </a:rPr>
              <a:t>Sau</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thuật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toán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nghệ</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kèm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tái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lập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hình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ảnh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vật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gian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tạo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ra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chiếc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ghế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ảo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thiết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cần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tính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toán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sao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đặt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chiếc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ghế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gian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thật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nhà</a:t>
            </a:r>
            <a:r>
              <a:rPr lang="en-US" sz="2400" dirty="0">
                <a:solidFill>
                  <a:schemeClr val="tx1"/>
                </a:solidFill>
                <a:latin typeface="Arial" panose="020B0604020202020204" pitchFamily="34" charset="0"/>
                <a:cs typeface="Arial" panose="020B0604020202020204" pitchFamily="34" charset="0"/>
              </a:rPr>
              <a:t> ở, </a:t>
            </a:r>
            <a:r>
              <a:rPr lang="en-US" sz="2400" dirty="0" err="1">
                <a:solidFill>
                  <a:schemeClr val="tx1"/>
                </a:solidFill>
                <a:latin typeface="Arial" panose="020B0604020202020204" pitchFamily="34" charset="0"/>
                <a:cs typeface="Arial" panose="020B0604020202020204" pitchFamily="34" charset="0"/>
              </a:rPr>
              <a:t>văn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phòng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sao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chuẩn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xác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nhất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theo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kích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thước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tế</a:t>
            </a:r>
            <a:r>
              <a:rPr lang="en-US" sz="2400" dirty="0">
                <a:solidFill>
                  <a:schemeClr val="tx1"/>
                </a:solidFill>
                <a:latin typeface="Arial" panose="020B0604020202020204" pitchFamily="34" charset="0"/>
                <a:cs typeface="Arial" panose="020B0604020202020204" pitchFamily="34" charset="0"/>
              </a:rPr>
              <a:t>.</a:t>
            </a:r>
          </a:p>
          <a:p>
            <a:pPr fontAlgn="base"/>
            <a:r>
              <a:rPr lang="en-US" sz="2400" dirty="0">
                <a:solidFill>
                  <a:schemeClr val="tx1"/>
                </a:solidFill>
                <a:latin typeface="Arial" panose="020B0604020202020204" pitchFamily="34" charset="0"/>
                <a:cs typeface="Arial" panose="020B0604020202020204" pitchFamily="34" charset="0"/>
              </a:rPr>
              <a:t>AR </a:t>
            </a:r>
            <a:r>
              <a:rPr lang="en-US" sz="2400" dirty="0" err="1">
                <a:solidFill>
                  <a:schemeClr val="tx1"/>
                </a:solidFill>
                <a:latin typeface="Arial" panose="020B0604020202020204" pitchFamily="34" charset="0"/>
                <a:cs typeface="Arial" panose="020B0604020202020204" pitchFamily="34" charset="0"/>
              </a:rPr>
              <a:t>sẽ</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ghi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lại</a:t>
            </a:r>
            <a:r>
              <a:rPr lang="en-US" sz="2400" dirty="0">
                <a:solidFill>
                  <a:schemeClr val="tx1"/>
                </a:solidFill>
                <a:latin typeface="Arial" panose="020B0604020202020204" pitchFamily="34" charset="0"/>
                <a:cs typeface="Arial" panose="020B0604020202020204" pitchFamily="34" charset="0"/>
              </a:rPr>
              <a:t> marker (</a:t>
            </a:r>
            <a:r>
              <a:rPr lang="en-US" sz="2400" dirty="0" err="1">
                <a:solidFill>
                  <a:schemeClr val="tx1"/>
                </a:solidFill>
                <a:latin typeface="Arial" panose="020B0604020202020204" pitchFamily="34" charset="0"/>
                <a:cs typeface="Arial" panose="020B0604020202020204" pitchFamily="34" charset="0"/>
              </a:rPr>
              <a:t>điểm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đánh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dấu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khuôn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mặt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người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dùng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lớp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mà</a:t>
            </a:r>
            <a:r>
              <a:rPr lang="en-US" sz="2400" dirty="0">
                <a:solidFill>
                  <a:schemeClr val="tx1"/>
                </a:solidFill>
                <a:latin typeface="Arial" panose="020B0604020202020204" pitchFamily="34" charset="0"/>
                <a:cs typeface="Arial" panose="020B0604020202020204" pitchFamily="34" charset="0"/>
              </a:rPr>
              <a:t> camera </a:t>
            </a:r>
            <a:r>
              <a:rPr lang="en-US" sz="2400" dirty="0" err="1">
                <a:solidFill>
                  <a:schemeClr val="tx1"/>
                </a:solidFill>
                <a:latin typeface="Arial" panose="020B0604020202020204" pitchFamily="34" charset="0"/>
                <a:cs typeface="Arial" panose="020B0604020202020204" pitchFamily="34" charset="0"/>
              </a:rPr>
              <a:t>đã</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chụp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cùng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nội</a:t>
            </a:r>
            <a:r>
              <a:rPr lang="en-US" sz="2400" dirty="0">
                <a:solidFill>
                  <a:schemeClr val="tx1"/>
                </a:solidFill>
                <a:latin typeface="Arial" panose="020B0604020202020204" pitchFamily="34" charset="0"/>
                <a:cs typeface="Arial" panose="020B0604020202020204" pitchFamily="34" charset="0"/>
              </a:rPr>
              <a:t> dung </a:t>
            </a:r>
            <a:r>
              <a:rPr lang="en-US" sz="2400" dirty="0" err="1">
                <a:solidFill>
                  <a:schemeClr val="tx1"/>
                </a:solidFill>
                <a:latin typeface="Arial" panose="020B0604020202020204" pitchFamily="34" charset="0"/>
                <a:cs typeface="Arial" panose="020B0604020202020204" pitchFamily="34" charset="0"/>
              </a:rPr>
              <a:t>số</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cần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Nếu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đang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hỏi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Nhưng</a:t>
            </a:r>
            <a:r>
              <a:rPr lang="en-US" sz="2400" dirty="0">
                <a:solidFill>
                  <a:schemeClr val="tx1"/>
                </a:solidFill>
                <a:latin typeface="Arial" panose="020B0604020202020204" pitchFamily="34" charset="0"/>
                <a:cs typeface="Arial" panose="020B0604020202020204" pitchFamily="34" charset="0"/>
              </a:rPr>
              <a:t> AR </a:t>
            </a:r>
            <a:r>
              <a:rPr lang="en-US" sz="2400" dirty="0" err="1">
                <a:solidFill>
                  <a:schemeClr val="tx1"/>
                </a:solidFill>
                <a:latin typeface="Arial" panose="020B0604020202020204" pitchFamily="34" charset="0"/>
                <a:cs typeface="Arial" panose="020B0604020202020204" pitchFamily="34" charset="0"/>
              </a:rPr>
              <a:t>làm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vậy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bằng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nào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thì</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lẽ</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cần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biết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cụ</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hỗ</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trợ</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tạo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trải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nghiệm</a:t>
            </a:r>
            <a:r>
              <a:rPr lang="en-US" sz="2400" dirty="0">
                <a:solidFill>
                  <a:schemeClr val="tx1"/>
                </a:solidFill>
                <a:latin typeface="Arial" panose="020B0604020202020204" pitchFamily="34" charset="0"/>
                <a:cs typeface="Arial" panose="020B0604020202020204" pitchFamily="34" charset="0"/>
              </a:rPr>
              <a:t> AR </a:t>
            </a:r>
            <a:r>
              <a:rPr lang="en-US" sz="2400" dirty="0" err="1">
                <a:solidFill>
                  <a:schemeClr val="tx1"/>
                </a:solidFill>
                <a:latin typeface="Arial" panose="020B0604020202020204" pitchFamily="34" charset="0"/>
                <a:cs typeface="Arial" panose="020B0604020202020204" pitchFamily="34" charset="0"/>
              </a:rPr>
              <a:t>tuyệt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vời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trên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cả</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thiết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iOS</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Android.</a:t>
            </a: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24</a:t>
            </a:fld>
            <a:endParaRPr lang="en-US"/>
          </a:p>
        </p:txBody>
      </p:sp>
    </p:spTree>
    <p:extLst>
      <p:ext uri="{BB962C8B-B14F-4D97-AF65-F5344CB8AC3E}">
        <p14:creationId xmlns:p14="http://schemas.microsoft.com/office/powerpoint/2010/main" xmlns="" val="24317915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(11)</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600"/>
            <a:ext cx="9372129" cy="4403124"/>
          </a:xfrm>
        </p:spPr>
        <p:txBody>
          <a:bodyPr/>
          <a:lstStyle/>
          <a:p>
            <a:pPr fontAlgn="base"/>
            <a:r>
              <a:rPr lang="en-US" sz="2400" b="1" dirty="0" err="1" smtClean="0">
                <a:solidFill>
                  <a:schemeClr val="tx1"/>
                </a:solidFill>
                <a:latin typeface="Arial" panose="020B0604020202020204" pitchFamily="34" charset="0"/>
                <a:cs typeface="Arial" panose="020B0604020202020204" pitchFamily="34" charset="0"/>
              </a:rPr>
              <a:t>ARKit</a:t>
            </a:r>
            <a:endParaRPr lang="en-US" sz="2400" b="1" dirty="0">
              <a:solidFill>
                <a:schemeClr val="tx1"/>
              </a:solidFill>
              <a:latin typeface="Arial" panose="020B0604020202020204" pitchFamily="34" charset="0"/>
              <a:cs typeface="Arial" panose="020B0604020202020204" pitchFamily="34" charset="0"/>
            </a:endParaRPr>
          </a:p>
          <a:p>
            <a:pPr fontAlgn="base"/>
            <a:r>
              <a:rPr lang="en-US" sz="2400" dirty="0" err="1">
                <a:solidFill>
                  <a:schemeClr val="tx1"/>
                </a:solidFill>
                <a:latin typeface="Arial" panose="020B0604020202020204" pitchFamily="34" charset="0"/>
                <a:cs typeface="Arial" panose="020B0604020202020204" pitchFamily="34" charset="0"/>
              </a:rPr>
              <a:t>ARKit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nền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tảng</a:t>
            </a:r>
            <a:r>
              <a:rPr lang="en-US" sz="2400" dirty="0">
                <a:solidFill>
                  <a:schemeClr val="tx1"/>
                </a:solidFill>
                <a:latin typeface="Arial" panose="020B0604020202020204" pitchFamily="34" charset="0"/>
                <a:cs typeface="Arial" panose="020B0604020202020204" pitchFamily="34" charset="0"/>
              </a:rPr>
              <a:t> AR do Apple </a:t>
            </a:r>
            <a:r>
              <a:rPr lang="en-US" sz="2400" dirty="0" err="1">
                <a:solidFill>
                  <a:schemeClr val="tx1"/>
                </a:solidFill>
                <a:latin typeface="Arial" panose="020B0604020202020204" pitchFamily="34" charset="0"/>
                <a:cs typeface="Arial" panose="020B0604020202020204" pitchFamily="34" charset="0"/>
              </a:rPr>
              <a:t>phát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triển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ARKit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chức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năng</a:t>
            </a:r>
            <a:r>
              <a:rPr lang="en-US" sz="2400" dirty="0">
                <a:solidFill>
                  <a:schemeClr val="tx1"/>
                </a:solidFill>
                <a:latin typeface="Arial" panose="020B0604020202020204" pitchFamily="34" charset="0"/>
                <a:cs typeface="Arial" panose="020B0604020202020204" pitchFamily="34" charset="0"/>
              </a:rPr>
              <a:t> People Occlusion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nội</a:t>
            </a:r>
            <a:r>
              <a:rPr lang="en-US" sz="2400" dirty="0">
                <a:solidFill>
                  <a:schemeClr val="tx1"/>
                </a:solidFill>
                <a:latin typeface="Arial" panose="020B0604020202020204" pitchFamily="34" charset="0"/>
                <a:cs typeface="Arial" panose="020B0604020202020204" pitchFamily="34" charset="0"/>
              </a:rPr>
              <a:t> dung ở </a:t>
            </a:r>
            <a:r>
              <a:rPr lang="en-US" sz="2400" dirty="0" err="1">
                <a:solidFill>
                  <a:schemeClr val="tx1"/>
                </a:solidFill>
                <a:latin typeface="Arial" panose="020B0604020202020204" pitchFamily="34" charset="0"/>
                <a:cs typeface="Arial" panose="020B0604020202020204" pitchFamily="34" charset="0"/>
              </a:rPr>
              <a:t>phía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trước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hoặc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sau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lưng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người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dùng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ARKit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nhận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diện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khuôn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mặt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cùng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lúc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phép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người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dùng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cùng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nhau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trải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nghiệm</a:t>
            </a:r>
            <a:r>
              <a:rPr lang="en-US" sz="2400" dirty="0">
                <a:solidFill>
                  <a:schemeClr val="tx1"/>
                </a:solidFill>
                <a:latin typeface="Arial" panose="020B0604020202020204" pitchFamily="34" charset="0"/>
                <a:cs typeface="Arial" panose="020B0604020202020204" pitchFamily="34" charset="0"/>
              </a:rPr>
              <a:t> AR. Apple </a:t>
            </a:r>
            <a:r>
              <a:rPr lang="en-US" sz="2400" dirty="0" err="1">
                <a:solidFill>
                  <a:schemeClr val="tx1"/>
                </a:solidFill>
                <a:latin typeface="Arial" panose="020B0604020202020204" pitchFamily="34" charset="0"/>
                <a:cs typeface="Arial" panose="020B0604020202020204" pitchFamily="34" charset="0"/>
              </a:rPr>
              <a:t>còn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cung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cấp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cụ</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như</a:t>
            </a:r>
            <a:r>
              <a:rPr lang="en-US" sz="2400" dirty="0">
                <a:solidFill>
                  <a:schemeClr val="tx1"/>
                </a:solidFill>
                <a:latin typeface="Arial" panose="020B0604020202020204" pitchFamily="34" charset="0"/>
                <a:cs typeface="Arial" panose="020B0604020202020204" pitchFamily="34" charset="0"/>
              </a:rPr>
              <a:t> Reality Composer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AR Quick Look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dễ</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dàng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tạo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trải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nghiệm</a:t>
            </a:r>
            <a:r>
              <a:rPr lang="en-US" sz="2400" dirty="0">
                <a:solidFill>
                  <a:schemeClr val="tx1"/>
                </a:solidFill>
                <a:latin typeface="Arial" panose="020B0604020202020204" pitchFamily="34" charset="0"/>
                <a:cs typeface="Arial" panose="020B0604020202020204" pitchFamily="34" charset="0"/>
              </a:rPr>
              <a:t> AR </a:t>
            </a:r>
            <a:r>
              <a:rPr lang="en-US" sz="2400" dirty="0" err="1">
                <a:solidFill>
                  <a:schemeClr val="tx1"/>
                </a:solidFill>
                <a:latin typeface="Arial" panose="020B0604020202020204" pitchFamily="34" charset="0"/>
                <a:cs typeface="Arial" panose="020B0604020202020204" pitchFamily="34" charset="0"/>
              </a:rPr>
              <a:t>hơn</a:t>
            </a:r>
            <a:r>
              <a:rPr lang="en-US" sz="2400" dirty="0">
                <a:solidFill>
                  <a:schemeClr val="tx1"/>
                </a:solidFill>
                <a:latin typeface="Arial" panose="020B0604020202020204" pitchFamily="34" charset="0"/>
                <a:cs typeface="Arial" panose="020B0604020202020204" pitchFamily="34" charset="0"/>
              </a:rPr>
              <a:t>. </a:t>
            </a:r>
            <a:endParaRPr lang="en-US" sz="2400" dirty="0" smtClean="0">
              <a:solidFill>
                <a:schemeClr val="tx1"/>
              </a:solidFill>
              <a:latin typeface="Arial" panose="020B0604020202020204" pitchFamily="34" charset="0"/>
              <a:cs typeface="Arial" panose="020B0604020202020204" pitchFamily="34" charset="0"/>
            </a:endParaRPr>
          </a:p>
          <a:p>
            <a:pPr fontAlgn="base"/>
            <a:r>
              <a:rPr lang="en-US" sz="2400" dirty="0" err="1" smtClean="0">
                <a:solidFill>
                  <a:schemeClr val="tx1"/>
                </a:solidFill>
                <a:latin typeface="Arial" panose="020B0604020202020204" pitchFamily="34" charset="0"/>
                <a:cs typeface="Arial" panose="020B0604020202020204" pitchFamily="34" charset="0"/>
              </a:rPr>
              <a:t>Bạn</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truy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cập</a:t>
            </a:r>
            <a:r>
              <a:rPr lang="en-US" sz="2400"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trang</a:t>
            </a:r>
            <a:r>
              <a:rPr lang="en-US" sz="2400" b="1" dirty="0">
                <a:solidFill>
                  <a:schemeClr val="tx1"/>
                </a:solidFill>
                <a:latin typeface="Arial" panose="020B0604020202020204" pitchFamily="34" charset="0"/>
                <a:cs typeface="Arial" panose="020B0604020202020204" pitchFamily="34" charset="0"/>
              </a:rPr>
              <a:t> web </a:t>
            </a:r>
            <a:r>
              <a:rPr lang="en-US" sz="2400" b="1" dirty="0" err="1">
                <a:solidFill>
                  <a:schemeClr val="tx1"/>
                </a:solidFill>
                <a:latin typeface="Arial" panose="020B0604020202020204" pitchFamily="34" charset="0"/>
                <a:cs typeface="Arial" panose="020B0604020202020204" pitchFamily="34" charset="0"/>
              </a:rPr>
              <a:t>dành</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riêng</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cho</a:t>
            </a:r>
            <a:r>
              <a:rPr lang="en-US" sz="2400" b="1" dirty="0">
                <a:solidFill>
                  <a:schemeClr val="tx1"/>
                </a:solidFill>
                <a:latin typeface="Arial" panose="020B0604020202020204" pitchFamily="34" charset="0"/>
                <a:cs typeface="Arial" panose="020B0604020202020204" pitchFamily="34" charset="0"/>
              </a:rPr>
              <a:t> AR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Apple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tìm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hiểu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thêm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về</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ARKit</a:t>
            </a:r>
            <a:r>
              <a:rPr lang="en-US" sz="2400" dirty="0">
                <a:solidFill>
                  <a:schemeClr val="tx1"/>
                </a:solidFill>
                <a:latin typeface="Arial" panose="020B0604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25</a:t>
            </a:fld>
            <a:endParaRPr lang="en-US"/>
          </a:p>
        </p:txBody>
      </p:sp>
    </p:spTree>
    <p:extLst>
      <p:ext uri="{BB962C8B-B14F-4D97-AF65-F5344CB8AC3E}">
        <p14:creationId xmlns:p14="http://schemas.microsoft.com/office/powerpoint/2010/main" xmlns="" val="3101986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(12)</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322702" cy="4526692"/>
          </a:xfrm>
        </p:spPr>
        <p:txBody>
          <a:bodyPr/>
          <a:lstStyle/>
          <a:p>
            <a:pPr algn="just" fontAlgn="base"/>
            <a:r>
              <a:rPr lang="en-US" sz="2400" b="1" dirty="0" err="1" smtClean="0">
                <a:solidFill>
                  <a:schemeClr val="tx1"/>
                </a:solidFill>
                <a:latin typeface="Arial" panose="020B0604020202020204" pitchFamily="34" charset="0"/>
                <a:cs typeface="Arial" panose="020B0604020202020204" pitchFamily="34" charset="0"/>
              </a:rPr>
              <a:t>ARCore</a:t>
            </a:r>
            <a:endParaRPr lang="en-US" sz="2400" b="1" dirty="0">
              <a:solidFill>
                <a:schemeClr val="tx1"/>
              </a:solidFill>
              <a:latin typeface="Arial" panose="020B0604020202020204" pitchFamily="34" charset="0"/>
              <a:cs typeface="Arial" panose="020B0604020202020204" pitchFamily="34" charset="0"/>
            </a:endParaRPr>
          </a:p>
          <a:p>
            <a:pPr algn="just" fontAlgn="base"/>
            <a:r>
              <a:rPr lang="en-US" sz="2400" dirty="0" err="1">
                <a:solidFill>
                  <a:schemeClr val="tx1"/>
                </a:solidFill>
                <a:latin typeface="Arial" panose="020B0604020202020204" pitchFamily="34" charset="0"/>
                <a:cs typeface="Arial" panose="020B0604020202020204" pitchFamily="34" charset="0"/>
              </a:rPr>
              <a:t>ARCore</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Google </a:t>
            </a:r>
            <a:r>
              <a:rPr lang="en-US" sz="2400" dirty="0" err="1">
                <a:solidFill>
                  <a:schemeClr val="tx1"/>
                </a:solidFill>
                <a:latin typeface="Arial" panose="020B0604020202020204" pitchFamily="34" charset="0"/>
                <a:cs typeface="Arial" panose="020B0604020202020204" pitchFamily="34" charset="0"/>
              </a:rPr>
              <a:t>sử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dụng</a:t>
            </a:r>
            <a:r>
              <a:rPr lang="en-US" sz="2400" dirty="0">
                <a:solidFill>
                  <a:schemeClr val="tx1"/>
                </a:solidFill>
                <a:latin typeface="Arial" panose="020B0604020202020204" pitchFamily="34" charset="0"/>
                <a:cs typeface="Arial" panose="020B0604020202020204" pitchFamily="34" charset="0"/>
              </a:rPr>
              <a:t> API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kích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hoạt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cảm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biến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trong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thiết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động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phép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cảm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biến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nhận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diện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môi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tương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thông</a:t>
            </a:r>
            <a:r>
              <a:rPr lang="en-US" sz="2400" dirty="0">
                <a:solidFill>
                  <a:schemeClr val="tx1"/>
                </a:solidFill>
                <a:latin typeface="Arial" panose="020B0604020202020204" pitchFamily="34" charset="0"/>
                <a:cs typeface="Arial" panose="020B0604020202020204" pitchFamily="34" charset="0"/>
              </a:rPr>
              <a:t> tin</a:t>
            </a:r>
            <a:r>
              <a:rPr lang="en-US" sz="2400" dirty="0" smtClean="0">
                <a:solidFill>
                  <a:schemeClr val="tx1"/>
                </a:solidFill>
                <a:latin typeface="Arial" panose="020B0604020202020204" pitchFamily="34" charset="0"/>
                <a:cs typeface="Arial" panose="020B0604020202020204" pitchFamily="34" charset="0"/>
              </a:rPr>
              <a:t>.</a:t>
            </a:r>
          </a:p>
          <a:p>
            <a:pPr algn="just" fontAlgn="base"/>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ARCore</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bao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gồm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theo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dõi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chuyển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động</a:t>
            </a:r>
            <a:r>
              <a:rPr lang="en-US" sz="2400" dirty="0">
                <a:solidFill>
                  <a:schemeClr val="tx1"/>
                </a:solidFill>
                <a:latin typeface="Arial" panose="020B0604020202020204" pitchFamily="34" charset="0"/>
                <a:cs typeface="Arial" panose="020B0604020202020204" pitchFamily="34" charset="0"/>
              </a:rPr>
              <a:t> (motion tracking), </a:t>
            </a:r>
            <a:r>
              <a:rPr lang="en-US" sz="2400" dirty="0" err="1">
                <a:solidFill>
                  <a:schemeClr val="tx1"/>
                </a:solidFill>
                <a:latin typeface="Arial" panose="020B0604020202020204" pitchFamily="34" charset="0"/>
                <a:cs typeface="Arial" panose="020B0604020202020204" pitchFamily="34" charset="0"/>
              </a:rPr>
              <a:t>phân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tích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môi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(environmental understanding)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ước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lượng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ánh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sáng</a:t>
            </a:r>
            <a:r>
              <a:rPr lang="en-US" sz="2400" dirty="0">
                <a:solidFill>
                  <a:schemeClr val="tx1"/>
                </a:solidFill>
                <a:latin typeface="Arial" panose="020B0604020202020204" pitchFamily="34" charset="0"/>
                <a:cs typeface="Arial" panose="020B0604020202020204" pitchFamily="34" charset="0"/>
              </a:rPr>
              <a:t> (light estimation). </a:t>
            </a:r>
            <a:endParaRPr lang="en-US" sz="2400" dirty="0" smtClean="0">
              <a:solidFill>
                <a:schemeClr val="tx1"/>
              </a:solidFill>
              <a:latin typeface="Arial" panose="020B0604020202020204" pitchFamily="34" charset="0"/>
              <a:cs typeface="Arial" panose="020B0604020202020204" pitchFamily="34" charset="0"/>
            </a:endParaRPr>
          </a:p>
          <a:p>
            <a:pPr algn="just" fontAlgn="base"/>
            <a:r>
              <a:rPr lang="en-US" sz="2400" dirty="0" err="1" smtClean="0">
                <a:solidFill>
                  <a:schemeClr val="tx1"/>
                </a:solidFill>
                <a:latin typeface="Arial" panose="020B0604020202020204" pitchFamily="34" charset="0"/>
                <a:cs typeface="Arial" panose="020B0604020202020204" pitchFamily="34" charset="0"/>
              </a:rPr>
              <a:t>Để</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hỗ</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trợ</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chia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sẻ</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trải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nghiệm</a:t>
            </a:r>
            <a:r>
              <a:rPr lang="en-US" sz="2400" dirty="0">
                <a:solidFill>
                  <a:schemeClr val="tx1"/>
                </a:solidFill>
                <a:latin typeface="Arial" panose="020B0604020202020204" pitchFamily="34" charset="0"/>
                <a:cs typeface="Arial" panose="020B0604020202020204" pitchFamily="34" charset="0"/>
              </a:rPr>
              <a:t> AR,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số</a:t>
            </a:r>
            <a:r>
              <a:rPr lang="en-US" sz="2400" dirty="0">
                <a:solidFill>
                  <a:schemeClr val="tx1"/>
                </a:solidFill>
                <a:latin typeface="Arial" panose="020B0604020202020204" pitchFamily="34" charset="0"/>
                <a:cs typeface="Arial" panose="020B0604020202020204" pitchFamily="34" charset="0"/>
              </a:rPr>
              <a:t> API </a:t>
            </a:r>
            <a:r>
              <a:rPr lang="en-US" sz="2400" dirty="0" err="1">
                <a:solidFill>
                  <a:schemeClr val="tx1"/>
                </a:solidFill>
                <a:latin typeface="Arial" panose="020B0604020202020204" pitchFamily="34" charset="0"/>
                <a:cs typeface="Arial" panose="020B0604020202020204" pitchFamily="34" charset="0"/>
              </a:rPr>
              <a:t>đã</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mặt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trên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cả</a:t>
            </a:r>
            <a:r>
              <a:rPr lang="en-US" sz="2400" dirty="0">
                <a:solidFill>
                  <a:schemeClr val="tx1"/>
                </a:solidFill>
                <a:latin typeface="Arial" panose="020B0604020202020204" pitchFamily="34" charset="0"/>
                <a:cs typeface="Arial" panose="020B0604020202020204" pitchFamily="34" charset="0"/>
              </a:rPr>
              <a:t> Android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iOS</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tìm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hiểu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thêm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về</a:t>
            </a:r>
            <a:r>
              <a:rPr lang="en-US" sz="2400" dirty="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ARCore</a:t>
            </a:r>
            <a:r>
              <a:rPr lang="en-US" sz="2400" dirty="0" smtClean="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a:p>
            <a:endParaRPr lang="en-US" sz="2800" dirty="0" smtClean="0">
              <a:solidFill>
                <a:schemeClr val="tx1"/>
              </a:solidFill>
              <a:latin typeface="Arial" panose="020B0604020202020204" pitchFamily="34" charset="0"/>
              <a:cs typeface="Arial" panose="020B060402020202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26</a:t>
            </a:fld>
            <a:endParaRPr lang="en-US"/>
          </a:p>
        </p:txBody>
      </p:sp>
    </p:spTree>
    <p:extLst>
      <p:ext uri="{BB962C8B-B14F-4D97-AF65-F5344CB8AC3E}">
        <p14:creationId xmlns:p14="http://schemas.microsoft.com/office/powerpoint/2010/main" xmlns="" val="25574182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(13)</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322702" cy="4526692"/>
          </a:xfrm>
        </p:spPr>
        <p:txBody>
          <a:bodyPr>
            <a:normAutofit/>
          </a:bodyPr>
          <a:lstStyle/>
          <a:p>
            <a:pPr algn="just"/>
            <a:r>
              <a:rPr lang="en-US" sz="2400" dirty="0" err="1" smtClean="0">
                <a:solidFill>
                  <a:schemeClr val="tx1"/>
                </a:solidFill>
                <a:latin typeface="Arial" panose="020B0604020202020204" pitchFamily="34" charset="0"/>
                <a:cs typeface="Arial" panose="020B0604020202020204" pitchFamily="34" charset="0"/>
              </a:rPr>
              <a:t>ARKit</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Apple hay </a:t>
            </a:r>
            <a:r>
              <a:rPr lang="en-US" sz="2400" dirty="0" err="1">
                <a:solidFill>
                  <a:schemeClr val="tx1"/>
                </a:solidFill>
                <a:latin typeface="Arial" panose="020B0604020202020204" pitchFamily="34" charset="0"/>
                <a:cs typeface="Arial" panose="020B0604020202020204" pitchFamily="34" charset="0"/>
              </a:rPr>
              <a:t>ARCore</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Google </a:t>
            </a:r>
            <a:r>
              <a:rPr lang="en-US" sz="2400" dirty="0" err="1">
                <a:solidFill>
                  <a:schemeClr val="tx1"/>
                </a:solidFill>
                <a:latin typeface="Arial" panose="020B0604020202020204" pitchFamily="34" charset="0"/>
                <a:cs typeface="Arial" panose="020B0604020202020204" pitchFamily="34" charset="0"/>
              </a:rPr>
              <a:t>đều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cụ</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giúp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dễ</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dàng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triển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khai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nghệ</a:t>
            </a:r>
            <a:r>
              <a:rPr lang="en-US" sz="2400" dirty="0">
                <a:solidFill>
                  <a:schemeClr val="tx1"/>
                </a:solidFill>
                <a:latin typeface="Arial" panose="020B0604020202020204" pitchFamily="34" charset="0"/>
                <a:cs typeface="Arial" panose="020B0604020202020204" pitchFamily="34" charset="0"/>
              </a:rPr>
              <a:t> AR,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thành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ứng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đời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đầu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như</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Pokemon</a:t>
            </a:r>
            <a:r>
              <a:rPr lang="en-US" sz="2400" dirty="0">
                <a:solidFill>
                  <a:schemeClr val="tx1"/>
                </a:solidFill>
                <a:latin typeface="Arial" panose="020B0604020202020204" pitchFamily="34" charset="0"/>
                <a:cs typeface="Arial" panose="020B0604020202020204" pitchFamily="34" charset="0"/>
              </a:rPr>
              <a:t> GO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IKEA Place </a:t>
            </a:r>
            <a:r>
              <a:rPr lang="en-US" sz="2400" dirty="0" err="1">
                <a:solidFill>
                  <a:schemeClr val="tx1"/>
                </a:solidFill>
                <a:latin typeface="Arial" panose="020B0604020202020204" pitchFamily="34" charset="0"/>
                <a:cs typeface="Arial" panose="020B0604020202020204" pitchFamily="34" charset="0"/>
              </a:rPr>
              <a:t>đã</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giúp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phát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triển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thêm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động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tập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trung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đầu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tư</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loại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nghệ</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tương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này</a:t>
            </a:r>
            <a:r>
              <a:rPr lang="en-US" sz="2400" dirty="0">
                <a:solidFill>
                  <a:schemeClr val="tx1"/>
                </a:solidFill>
                <a:latin typeface="Arial" panose="020B0604020202020204" pitchFamily="34" charset="0"/>
                <a:cs typeface="Arial" panose="020B0604020202020204" pitchFamily="34" charset="0"/>
              </a:rPr>
              <a:t>. </a:t>
            </a:r>
            <a:endParaRPr lang="en-US" sz="2400" dirty="0" smtClean="0">
              <a:solidFill>
                <a:schemeClr val="tx1"/>
              </a:solidFill>
              <a:latin typeface="Arial" panose="020B0604020202020204" pitchFamily="34" charset="0"/>
              <a:cs typeface="Arial" panose="020B0604020202020204" pitchFamily="34" charset="0"/>
            </a:endParaRPr>
          </a:p>
          <a:p>
            <a:pPr algn="just"/>
            <a:r>
              <a:rPr lang="en-US" sz="2400" dirty="0" err="1" smtClean="0">
                <a:solidFill>
                  <a:schemeClr val="tx1"/>
                </a:solidFill>
                <a:latin typeface="Arial" panose="020B0604020202020204" pitchFamily="34" charset="0"/>
                <a:cs typeface="Arial" panose="020B0604020202020204" pitchFamily="34" charset="0"/>
              </a:rPr>
              <a:t>Những</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người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chịu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trách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nhiệm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chiến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dịch</a:t>
            </a:r>
            <a:r>
              <a:rPr lang="en-US" sz="2400" dirty="0">
                <a:solidFill>
                  <a:schemeClr val="tx1"/>
                </a:solidFill>
                <a:latin typeface="Arial" panose="020B0604020202020204" pitchFamily="34" charset="0"/>
                <a:cs typeface="Arial" panose="020B0604020202020204" pitchFamily="34" charset="0"/>
              </a:rPr>
              <a:t> marketing </a:t>
            </a:r>
            <a:r>
              <a:rPr lang="en-US" sz="2400" dirty="0" err="1">
                <a:solidFill>
                  <a:schemeClr val="tx1"/>
                </a:solidFill>
                <a:latin typeface="Arial" panose="020B0604020202020204" pitchFamily="34" charset="0"/>
                <a:cs typeface="Arial" panose="020B0604020202020204" pitchFamily="34" charset="0"/>
              </a:rPr>
              <a:t>cũng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dụng</a:t>
            </a:r>
            <a:r>
              <a:rPr lang="en-US" sz="2400" dirty="0">
                <a:solidFill>
                  <a:schemeClr val="tx1"/>
                </a:solidFill>
                <a:latin typeface="Arial" panose="020B0604020202020204" pitchFamily="34" charset="0"/>
                <a:cs typeface="Arial" panose="020B0604020202020204" pitchFamily="34" charset="0"/>
              </a:rPr>
              <a:t> AR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cải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thiện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trải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nghiệm</a:t>
            </a:r>
            <a:r>
              <a:rPr lang="en-US" sz="2400" dirty="0">
                <a:solidFill>
                  <a:schemeClr val="tx1"/>
                </a:solidFill>
                <a:latin typeface="Arial" panose="020B0604020202020204" pitchFamily="34" charset="0"/>
                <a:cs typeface="Arial" panose="020B0604020202020204" pitchFamily="34" charset="0"/>
              </a:rPr>
              <a:t> </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như</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thêm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điệp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yếu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tố</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người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dùng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tương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Trong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hợp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Volvo,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thậm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còn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ra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thêm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ứng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AR, </a:t>
            </a:r>
            <a:r>
              <a:rPr lang="en-US" sz="2400" dirty="0" err="1">
                <a:solidFill>
                  <a:schemeClr val="tx1"/>
                </a:solidFill>
                <a:latin typeface="Arial" panose="020B0604020202020204" pitchFamily="34" charset="0"/>
                <a:cs typeface="Arial" panose="020B0604020202020204" pitchFamily="34" charset="0"/>
              </a:rPr>
              <a:t>đó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lái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trong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môi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ảo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hỗn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hợp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MR</a:t>
            </a:r>
            <a:r>
              <a:rPr lang="en-US" sz="2400" dirty="0">
                <a:solidFill>
                  <a:schemeClr val="tx1"/>
                </a:solidFill>
                <a:latin typeface="Arial" panose="020B0604020202020204" pitchFamily="34" charset="0"/>
                <a:cs typeface="Arial" panose="020B0604020202020204" pitchFamily="34" charset="0"/>
              </a:rPr>
              <a:t>).</a:t>
            </a: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27</a:t>
            </a:fld>
            <a:endParaRPr lang="en-US"/>
          </a:p>
        </p:txBody>
      </p:sp>
    </p:spTree>
    <p:extLst>
      <p:ext uri="{BB962C8B-B14F-4D97-AF65-F5344CB8AC3E}">
        <p14:creationId xmlns:p14="http://schemas.microsoft.com/office/powerpoint/2010/main" xmlns="" val="38454302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(14)</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495696" cy="4526692"/>
          </a:xfrm>
        </p:spPr>
        <p:txBody>
          <a:bodyPr>
            <a:normAutofit lnSpcReduction="10000"/>
          </a:bodyPr>
          <a:lstStyle/>
          <a:p>
            <a:pPr algn="just"/>
            <a:r>
              <a:rPr lang="en-US" sz="2400" b="1" dirty="0">
                <a:solidFill>
                  <a:schemeClr val="tx1"/>
                </a:solidFill>
                <a:latin typeface="Arial" panose="020B0604020202020204" pitchFamily="34" charset="0"/>
                <a:cs typeface="Arial" panose="020B0604020202020204" pitchFamily="34" charset="0"/>
              </a:rPr>
              <a:t>4</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Phân</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loại</a:t>
            </a:r>
            <a:r>
              <a:rPr lang="en-US" sz="2400" b="1" dirty="0" smtClean="0">
                <a:solidFill>
                  <a:schemeClr val="tx1"/>
                </a:solidFill>
                <a:latin typeface="Arial" panose="020B0604020202020204" pitchFamily="34" charset="0"/>
                <a:cs typeface="Arial" panose="020B0604020202020204" pitchFamily="34" charset="0"/>
              </a:rPr>
              <a:t> AR.</a:t>
            </a:r>
          </a:p>
          <a:p>
            <a:pPr lvl="0" algn="just"/>
            <a:r>
              <a:rPr lang="en-US" sz="2400" b="1" dirty="0">
                <a:solidFill>
                  <a:schemeClr val="tx1"/>
                </a:solidFill>
                <a:latin typeface="Arial" panose="020B0604020202020204" pitchFamily="34" charset="0"/>
                <a:cs typeface="Arial" panose="020B0604020202020204" pitchFamily="34" charset="0"/>
              </a:rPr>
              <a:t>Marker-Based Augmented Reality: </a:t>
            </a:r>
            <a:r>
              <a:rPr lang="en-US" sz="2400" dirty="0">
                <a:solidFill>
                  <a:schemeClr val="tx1"/>
                </a:solidFill>
                <a:latin typeface="Arial" panose="020B0604020202020204" pitchFamily="34" charset="0"/>
                <a:cs typeface="Arial" panose="020B0604020202020204" pitchFamily="34" charset="0"/>
              </a:rPr>
              <a:t>Marker-based AR – AR </a:t>
            </a:r>
            <a:r>
              <a:rPr lang="en-US" sz="2400" dirty="0" err="1">
                <a:solidFill>
                  <a:schemeClr val="tx1"/>
                </a:solidFill>
                <a:latin typeface="Arial" panose="020B0604020202020204" pitchFamily="34" charset="0"/>
                <a:cs typeface="Arial" panose="020B0604020202020204" pitchFamily="34" charset="0"/>
              </a:rPr>
              <a:t>dựa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trên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điểm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cố</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định</a:t>
            </a:r>
            <a:r>
              <a:rPr lang="en-US" sz="2400" dirty="0">
                <a:solidFill>
                  <a:schemeClr val="tx1"/>
                </a:solidFill>
                <a:latin typeface="Arial" panose="020B0604020202020204" pitchFamily="34" charset="0"/>
                <a:cs typeface="Arial" panose="020B0604020202020204" pitchFamily="34" charset="0"/>
              </a:rPr>
              <a:t>: </a:t>
            </a:r>
            <a:endParaRPr lang="en-US" sz="2400" dirty="0" smtClean="0">
              <a:solidFill>
                <a:schemeClr val="tx1"/>
              </a:solidFill>
              <a:latin typeface="Arial" panose="020B0604020202020204" pitchFamily="34" charset="0"/>
              <a:cs typeface="Arial" panose="020B0604020202020204" pitchFamily="34" charset="0"/>
            </a:endParaRPr>
          </a:p>
          <a:p>
            <a:pPr lvl="1" algn="just"/>
            <a:r>
              <a:rPr lang="en-US" sz="2200" dirty="0" err="1" smtClean="0">
                <a:solidFill>
                  <a:schemeClr val="tx1"/>
                </a:solidFill>
                <a:latin typeface="Arial" panose="020B0604020202020204" pitchFamily="34" charset="0"/>
                <a:cs typeface="Arial" panose="020B0604020202020204" pitchFamily="34" charset="0"/>
              </a:rPr>
              <a:t>Đây</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là</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một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trong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những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dạng</a:t>
            </a:r>
            <a:r>
              <a:rPr lang="en-US" sz="2200" dirty="0">
                <a:solidFill>
                  <a:schemeClr val="tx1"/>
                </a:solidFill>
                <a:latin typeface="Arial" panose="020B0604020202020204" pitchFamily="34" charset="0"/>
                <a:cs typeface="Arial" panose="020B0604020202020204" pitchFamily="34" charset="0"/>
              </a:rPr>
              <a:t> AR </a:t>
            </a:r>
            <a:r>
              <a:rPr lang="en-US" sz="2200" dirty="0" err="1">
                <a:solidFill>
                  <a:schemeClr val="tx1"/>
                </a:solidFill>
                <a:latin typeface="Arial" panose="020B0604020202020204" pitchFamily="34" charset="0"/>
                <a:cs typeface="Arial" panose="020B0604020202020204" pitchFamily="34" charset="0"/>
              </a:rPr>
              <a:t>được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sử</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dụng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nhiều</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nhất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Để</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kích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hoạt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nội</a:t>
            </a:r>
            <a:r>
              <a:rPr lang="en-US" sz="2200" dirty="0">
                <a:solidFill>
                  <a:schemeClr val="tx1"/>
                </a:solidFill>
                <a:latin typeface="Arial" panose="020B0604020202020204" pitchFamily="34" charset="0"/>
                <a:cs typeface="Arial" panose="020B0604020202020204" pitchFamily="34" charset="0"/>
              </a:rPr>
              <a:t> dung </a:t>
            </a:r>
            <a:r>
              <a:rPr lang="en-US" sz="2200" dirty="0" err="1">
                <a:solidFill>
                  <a:schemeClr val="tx1"/>
                </a:solidFill>
                <a:latin typeface="Arial" panose="020B0604020202020204" pitchFamily="34" charset="0"/>
                <a:cs typeface="Arial" panose="020B0604020202020204" pitchFamily="34" charset="0"/>
              </a:rPr>
              <a:t>được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thực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tế</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ảo</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bạn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cần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đưa</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điện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thoại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hoặc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máy</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tính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bảng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vào</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một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điểm</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cố</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định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như</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mã</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QR</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bao</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bì</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sản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phẩm</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hoặc</a:t>
            </a:r>
            <a:r>
              <a:rPr lang="en-US" sz="2200" dirty="0">
                <a:solidFill>
                  <a:schemeClr val="tx1"/>
                </a:solidFill>
                <a:latin typeface="Arial" panose="020B0604020202020204" pitchFamily="34" charset="0"/>
                <a:cs typeface="Arial" panose="020B0604020202020204" pitchFamily="34" charset="0"/>
              </a:rPr>
              <a:t> logo </a:t>
            </a:r>
            <a:r>
              <a:rPr lang="en-US" sz="2200" dirty="0" err="1">
                <a:solidFill>
                  <a:schemeClr val="tx1"/>
                </a:solidFill>
                <a:latin typeface="Arial" panose="020B0604020202020204" pitchFamily="34" charset="0"/>
                <a:cs typeface="Arial" panose="020B0604020202020204" pitchFamily="34" charset="0"/>
              </a:rPr>
              <a:t>doanh</a:t>
            </a:r>
            <a:r>
              <a:rPr lang="en-US" sz="2200" dirty="0">
                <a:solidFill>
                  <a:schemeClr val="tx1"/>
                </a:solidFill>
                <a:latin typeface="Arial" panose="020B0604020202020204" pitchFamily="34" charset="0"/>
                <a:cs typeface="Arial" panose="020B0604020202020204" pitchFamily="34" charset="0"/>
              </a:rPr>
              <a:t> </a:t>
            </a:r>
            <a:r>
              <a:rPr lang="en-US" sz="2200" dirty="0" err="1" smtClean="0">
                <a:solidFill>
                  <a:schemeClr val="tx1"/>
                </a:solidFill>
                <a:latin typeface="Arial" panose="020B0604020202020204" pitchFamily="34" charset="0"/>
                <a:cs typeface="Arial" panose="020B0604020202020204" pitchFamily="34" charset="0"/>
              </a:rPr>
              <a:t>nghiệp</a:t>
            </a:r>
            <a:r>
              <a:rPr lang="en-US" sz="2200" dirty="0" smtClean="0">
                <a:solidFill>
                  <a:schemeClr val="tx1"/>
                </a:solidFill>
                <a:latin typeface="Arial" panose="020B0604020202020204" pitchFamily="34" charset="0"/>
                <a:cs typeface="Arial" panose="020B0604020202020204" pitchFamily="34" charset="0"/>
              </a:rPr>
              <a:t>.</a:t>
            </a:r>
          </a:p>
          <a:p>
            <a:pPr lvl="1" algn="just"/>
            <a:r>
              <a:rPr lang="en-US" sz="2200" dirty="0" err="1" smtClean="0">
                <a:solidFill>
                  <a:schemeClr val="tx1"/>
                </a:solidFill>
                <a:latin typeface="Arial" panose="020B0604020202020204" pitchFamily="34" charset="0"/>
                <a:cs typeface="Arial" panose="020B0604020202020204" pitchFamily="34" charset="0"/>
              </a:rPr>
              <a:t>Trong</a:t>
            </a:r>
            <a:r>
              <a:rPr lang="en-US" sz="2200" dirty="0" smtClean="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trường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hợp</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này</a:t>
            </a:r>
            <a:r>
              <a:rPr lang="en-US" sz="2200" dirty="0">
                <a:solidFill>
                  <a:schemeClr val="tx1"/>
                </a:solidFill>
                <a:latin typeface="Arial" panose="020B0604020202020204" pitchFamily="34" charset="0"/>
                <a:cs typeface="Arial" panose="020B0604020202020204" pitchFamily="34" charset="0"/>
              </a:rPr>
              <a:t>, camera </a:t>
            </a:r>
            <a:r>
              <a:rPr lang="en-US" sz="2200" dirty="0" err="1">
                <a:solidFill>
                  <a:schemeClr val="tx1"/>
                </a:solidFill>
                <a:latin typeface="Arial" panose="020B0604020202020204" pitchFamily="34" charset="0"/>
                <a:cs typeface="Arial" panose="020B0604020202020204" pitchFamily="34" charset="0"/>
              </a:rPr>
              <a:t>của</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thiết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bị</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sẽ</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được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sử</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dụng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để</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nhận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diện</a:t>
            </a:r>
            <a:r>
              <a:rPr lang="en-US" sz="2200" dirty="0">
                <a:solidFill>
                  <a:schemeClr val="tx1"/>
                </a:solidFill>
                <a:latin typeface="Arial" panose="020B0604020202020204" pitchFamily="34" charset="0"/>
                <a:cs typeface="Arial" panose="020B0604020202020204" pitchFamily="34" charset="0"/>
              </a:rPr>
              <a:t> marker (</a:t>
            </a:r>
            <a:r>
              <a:rPr lang="en-US" sz="2200" dirty="0" err="1">
                <a:solidFill>
                  <a:schemeClr val="tx1"/>
                </a:solidFill>
                <a:latin typeface="Arial" panose="020B0604020202020204" pitchFamily="34" charset="0"/>
                <a:cs typeface="Arial" panose="020B0604020202020204" pitchFamily="34" charset="0"/>
              </a:rPr>
              <a:t>ví</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dụ</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mã</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vạch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để</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cung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cấp</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các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thông</a:t>
            </a:r>
            <a:r>
              <a:rPr lang="en-US" sz="2200" dirty="0">
                <a:solidFill>
                  <a:schemeClr val="tx1"/>
                </a:solidFill>
                <a:latin typeface="Arial" panose="020B0604020202020204" pitchFamily="34" charset="0"/>
                <a:cs typeface="Arial" panose="020B0604020202020204" pitchFamily="34" charset="0"/>
              </a:rPr>
              <a:t> tin </a:t>
            </a:r>
            <a:r>
              <a:rPr lang="en-US" sz="2200" dirty="0" err="1">
                <a:solidFill>
                  <a:schemeClr val="tx1"/>
                </a:solidFill>
                <a:latin typeface="Arial" panose="020B0604020202020204" pitchFamily="34" charset="0"/>
                <a:cs typeface="Arial" panose="020B0604020202020204" pitchFamily="34" charset="0"/>
              </a:rPr>
              <a:t>liên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quan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đến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đối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tượng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đang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có</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trên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màn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hình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Để</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loại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hình</a:t>
            </a:r>
            <a:r>
              <a:rPr lang="en-US" sz="2200" dirty="0">
                <a:solidFill>
                  <a:schemeClr val="tx1"/>
                </a:solidFill>
                <a:latin typeface="Arial" panose="020B0604020202020204" pitchFamily="34" charset="0"/>
                <a:cs typeface="Arial" panose="020B0604020202020204" pitchFamily="34" charset="0"/>
              </a:rPr>
              <a:t> AR </a:t>
            </a:r>
            <a:r>
              <a:rPr lang="en-US" sz="2200" dirty="0" err="1">
                <a:solidFill>
                  <a:schemeClr val="tx1"/>
                </a:solidFill>
                <a:latin typeface="Arial" panose="020B0604020202020204" pitchFamily="34" charset="0"/>
                <a:cs typeface="Arial" panose="020B0604020202020204" pitchFamily="34" charset="0"/>
              </a:rPr>
              <a:t>này</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hoạt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động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hiệu</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quả</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hình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ảnh</a:t>
            </a:r>
            <a:r>
              <a:rPr lang="en-US" sz="2200" dirty="0">
                <a:solidFill>
                  <a:schemeClr val="tx1"/>
                </a:solidFill>
                <a:latin typeface="Arial" panose="020B0604020202020204" pitchFamily="34" charset="0"/>
                <a:cs typeface="Arial" panose="020B0604020202020204" pitchFamily="34" charset="0"/>
              </a:rPr>
              <a:t> do camera </a:t>
            </a:r>
            <a:r>
              <a:rPr lang="en-US" sz="2200" dirty="0" err="1">
                <a:solidFill>
                  <a:schemeClr val="tx1"/>
                </a:solidFill>
                <a:latin typeface="Arial" panose="020B0604020202020204" pitchFamily="34" charset="0"/>
                <a:cs typeface="Arial" panose="020B0604020202020204" pitchFamily="34" charset="0"/>
              </a:rPr>
              <a:t>chụp</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được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phải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rõ</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ràng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có</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thể</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được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đánh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dấu</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bởi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các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điểm</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riêng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biệt</a:t>
            </a:r>
            <a:r>
              <a:rPr lang="en-US" sz="2200" dirty="0">
                <a:solidFill>
                  <a:schemeClr val="tx1"/>
                </a:solidFill>
                <a:latin typeface="Arial" panose="020B0604020202020204" pitchFamily="34" charset="0"/>
                <a:cs typeface="Arial" panose="020B0604020202020204" pitchFamily="34" charset="0"/>
              </a:rPr>
              <a:t>. Catalog </a:t>
            </a:r>
            <a:r>
              <a:rPr lang="en-US" sz="2200" dirty="0" err="1">
                <a:solidFill>
                  <a:schemeClr val="tx1"/>
                </a:solidFill>
                <a:latin typeface="Arial" panose="020B0604020202020204" pitchFamily="34" charset="0"/>
                <a:cs typeface="Arial" panose="020B0604020202020204" pitchFamily="34" charset="0"/>
              </a:rPr>
              <a:t>của</a:t>
            </a:r>
            <a:r>
              <a:rPr lang="en-US" sz="2200" dirty="0">
                <a:solidFill>
                  <a:schemeClr val="tx1"/>
                </a:solidFill>
                <a:latin typeface="Arial" panose="020B0604020202020204" pitchFamily="34" charset="0"/>
                <a:cs typeface="Arial" panose="020B0604020202020204" pitchFamily="34" charset="0"/>
              </a:rPr>
              <a:t> Hector &amp; </a:t>
            </a:r>
            <a:r>
              <a:rPr lang="en-US" sz="2200" dirty="0" err="1">
                <a:solidFill>
                  <a:schemeClr val="tx1"/>
                </a:solidFill>
                <a:latin typeface="Arial" panose="020B0604020202020204" pitchFamily="34" charset="0"/>
                <a:cs typeface="Arial" panose="020B0604020202020204" pitchFamily="34" charset="0"/>
              </a:rPr>
              <a:t>Karger</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là</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một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ví</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dụ</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sử</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dụng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công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nghệ</a:t>
            </a:r>
            <a:r>
              <a:rPr lang="en-US" sz="2200" dirty="0">
                <a:solidFill>
                  <a:schemeClr val="tx1"/>
                </a:solidFill>
                <a:latin typeface="Arial" panose="020B0604020202020204" pitchFamily="34" charset="0"/>
                <a:cs typeface="Arial" panose="020B0604020202020204" pitchFamily="34" charset="0"/>
              </a:rPr>
              <a:t> Marker-based augmented reality.</a:t>
            </a:r>
          </a:p>
          <a:p>
            <a:endParaRPr lang="en-US" sz="2800" dirty="0" smtClean="0">
              <a:solidFill>
                <a:schemeClr val="tx1"/>
              </a:solidFill>
              <a:latin typeface="Arial" panose="020B0604020202020204" pitchFamily="34" charset="0"/>
              <a:cs typeface="Arial" panose="020B060402020202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28</a:t>
            </a:fld>
            <a:endParaRPr lang="en-US"/>
          </a:p>
        </p:txBody>
      </p:sp>
    </p:spTree>
    <p:extLst>
      <p:ext uri="{BB962C8B-B14F-4D97-AF65-F5344CB8AC3E}">
        <p14:creationId xmlns:p14="http://schemas.microsoft.com/office/powerpoint/2010/main" xmlns="" val="1877877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solidFill>
                  <a:schemeClr val="tx1"/>
                </a:solidFill>
                <a:latin typeface="Arial" panose="020B0604020202020204" pitchFamily="34" charset="0"/>
                <a:cs typeface="Arial" panose="020B0604020202020204" pitchFamily="34" charset="0"/>
              </a:rPr>
              <a:t>Ví dụ:</a:t>
            </a:r>
            <a:endParaRPr lang="en-US">
              <a:solidFill>
                <a:schemeClr val="tx1"/>
              </a:solidFill>
              <a:latin typeface="Arial" panose="020B0604020202020204" pitchFamily="34" charset="0"/>
              <a:cs typeface="Arial" panose="020B0604020202020204" pitchFamily="34" charset="0"/>
            </a:endParaRPr>
          </a:p>
        </p:txBody>
      </p:sp>
      <p:pic>
        <p:nvPicPr>
          <p:cNvPr id="7" name="Picture Placeholder 6"/>
          <p:cNvPicPr>
            <a:picLocks noGrp="1" noChangeAspect="1"/>
          </p:cNvPicPr>
          <p:nvPr>
            <p:ph type="pic" idx="1"/>
          </p:nvPr>
        </p:nvPicPr>
        <p:blipFill>
          <a:blip r:embed="rId2"/>
          <a:srcRect t="12833" b="12833"/>
          <a:stretch>
            <a:fillRect/>
          </a:stretch>
        </p:blipFill>
        <p:spPr>
          <a:prstGeom prst="rect">
            <a:avLst/>
          </a:prstGeom>
        </p:spPr>
      </p:pic>
      <p:sp>
        <p:nvSpPr>
          <p:cNvPr id="6" name="Text Placeholder 5"/>
          <p:cNvSpPr>
            <a:spLocks noGrp="1"/>
          </p:cNvSpPr>
          <p:nvPr>
            <p:ph type="body" sz="half" idx="2"/>
          </p:nvPr>
        </p:nvSpPr>
        <p:spPr>
          <a:xfrm>
            <a:off x="1272477" y="5306378"/>
            <a:ext cx="8915400" cy="493712"/>
          </a:xfrm>
        </p:spPr>
        <p:txBody>
          <a:bodyPr/>
          <a:lstStyle/>
          <a:p>
            <a:r>
              <a:rPr lang="en-US" u="sng" dirty="0">
                <a:solidFill>
                  <a:schemeClr val="tx1"/>
                </a:solidFill>
              </a:rPr>
              <a:t>https://www.youtube.com/watch?v=jAmU0L_wfV0&amp;feature=youtu.be&amp;t=20s</a:t>
            </a:r>
            <a:endParaRPr lang="en-US" dirty="0">
              <a:solidFill>
                <a:schemeClr val="tx1"/>
              </a:solidFill>
            </a:endParaRPr>
          </a:p>
          <a:p>
            <a:endParaRPr lang="en-US" dirty="0">
              <a:solidFill>
                <a:schemeClr val="tx1"/>
              </a:solidFill>
            </a:endParaRPr>
          </a:p>
        </p:txBody>
      </p:sp>
      <p:sp>
        <p:nvSpPr>
          <p:cNvPr id="2" name="Slide Number Placeholder 1"/>
          <p:cNvSpPr>
            <a:spLocks noGrp="1"/>
          </p:cNvSpPr>
          <p:nvPr>
            <p:ph type="sldNum" sz="quarter" idx="12"/>
          </p:nvPr>
        </p:nvSpPr>
        <p:spPr/>
        <p:txBody>
          <a:bodyPr/>
          <a:lstStyle/>
          <a:p>
            <a:fld id="{C0FE81FB-3A1D-4835-9FBB-B6198B449A53}" type="slidenum">
              <a:rPr lang="en-US" smtClean="0"/>
              <a:pPr/>
              <a:t>29</a:t>
            </a:fld>
            <a:endParaRPr lang="en-US"/>
          </a:p>
        </p:txBody>
      </p:sp>
    </p:spTree>
    <p:extLst>
      <p:ext uri="{BB962C8B-B14F-4D97-AF65-F5344CB8AC3E}">
        <p14:creationId xmlns:p14="http://schemas.microsoft.com/office/powerpoint/2010/main" xmlns="" val="147033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smtClean="0">
                <a:latin typeface="Arial" panose="020B0604020202020204" pitchFamily="34" charset="0"/>
                <a:cs typeface="Arial" panose="020B0604020202020204" pitchFamily="34" charset="0"/>
              </a:rPr>
              <a:t>NỘI DUNG</a:t>
            </a: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0293" y="2121243"/>
            <a:ext cx="9467058" cy="3777622"/>
          </a:xfrm>
        </p:spPr>
        <p:txBody>
          <a:bodyPr>
            <a:normAutofit/>
          </a:bodyPr>
          <a:lstStyle/>
          <a:p>
            <a:r>
              <a:rPr lang="en-US" sz="2800" smtClean="0">
                <a:solidFill>
                  <a:schemeClr val="tx1"/>
                </a:solidFill>
                <a:latin typeface="Arial" panose="020B0604020202020204" pitchFamily="34" charset="0"/>
                <a:cs typeface="Arial" panose="020B0604020202020204" pitchFamily="34" charset="0"/>
              </a:rPr>
              <a:t>1. Khái niệm về thực tại tăng cường – AR.</a:t>
            </a:r>
          </a:p>
          <a:p>
            <a:r>
              <a:rPr lang="en-US" sz="2800" smtClean="0">
                <a:solidFill>
                  <a:schemeClr val="tx1"/>
                </a:solidFill>
                <a:latin typeface="Arial" panose="020B0604020202020204" pitchFamily="34" charset="0"/>
                <a:cs typeface="Arial" panose="020B0604020202020204" pitchFamily="34" charset="0"/>
              </a:rPr>
              <a:t>2. Cơ chế hoạt động của hệ thống thực tế ảo tăng cường.</a:t>
            </a:r>
          </a:p>
          <a:p>
            <a:r>
              <a:rPr lang="en-US" sz="2800" smtClean="0">
                <a:solidFill>
                  <a:schemeClr val="tx1"/>
                </a:solidFill>
                <a:latin typeface="Arial" panose="020B0604020202020204" pitchFamily="34" charset="0"/>
                <a:cs typeface="Arial" panose="020B0604020202020204" pitchFamily="34" charset="0"/>
              </a:rPr>
              <a:t>3. Sự khác nhau giữa thực tại ảo (VR) và thực tại tăng cường (AR).</a:t>
            </a:r>
          </a:p>
          <a:p>
            <a:r>
              <a:rPr lang="en-US" sz="2800">
                <a:solidFill>
                  <a:schemeClr val="tx1"/>
                </a:solidFill>
                <a:latin typeface="Arial" panose="020B0604020202020204" pitchFamily="34" charset="0"/>
                <a:cs typeface="Arial" panose="020B0604020202020204" pitchFamily="34" charset="0"/>
              </a:rPr>
              <a:t>4</a:t>
            </a:r>
            <a:r>
              <a:rPr lang="en-US" sz="2800" smtClean="0">
                <a:solidFill>
                  <a:schemeClr val="tx1"/>
                </a:solidFill>
                <a:latin typeface="Arial" panose="020B0604020202020204" pitchFamily="34" charset="0"/>
                <a:cs typeface="Arial" panose="020B0604020202020204" pitchFamily="34" charset="0"/>
              </a:rPr>
              <a:t>. Ứng dụng và xu hướng phát triển của thực tại tăng cường.</a:t>
            </a:r>
            <a:endParaRPr lang="en-US" sz="28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3</a:t>
            </a:fld>
            <a:endParaRPr lang="en-US"/>
          </a:p>
        </p:txBody>
      </p:sp>
    </p:spTree>
    <p:extLst>
      <p:ext uri="{BB962C8B-B14F-4D97-AF65-F5344CB8AC3E}">
        <p14:creationId xmlns:p14="http://schemas.microsoft.com/office/powerpoint/2010/main" xmlns="" val="341833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(15)</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322702" cy="4526692"/>
          </a:xfrm>
        </p:spPr>
        <p:txBody>
          <a:bodyPr/>
          <a:lstStyle/>
          <a:p>
            <a:pPr lvl="0"/>
            <a:r>
              <a:rPr lang="en-US" sz="2400" b="1" smtClean="0">
                <a:solidFill>
                  <a:schemeClr val="tx1"/>
                </a:solidFill>
                <a:latin typeface="Arial" panose="020B0604020202020204" pitchFamily="34" charset="0"/>
                <a:cs typeface="Arial" panose="020B0604020202020204" pitchFamily="34" charset="0"/>
              </a:rPr>
              <a:t>Marker-less </a:t>
            </a:r>
            <a:r>
              <a:rPr lang="en-US" sz="2400" b="1">
                <a:solidFill>
                  <a:schemeClr val="tx1"/>
                </a:solidFill>
                <a:latin typeface="Arial" panose="020B0604020202020204" pitchFamily="34" charset="0"/>
                <a:cs typeface="Arial" panose="020B0604020202020204" pitchFamily="34" charset="0"/>
              </a:rPr>
              <a:t>Augmented </a:t>
            </a:r>
            <a:r>
              <a:rPr lang="en-US" sz="2400" b="1" smtClean="0">
                <a:solidFill>
                  <a:schemeClr val="tx1"/>
                </a:solidFill>
                <a:latin typeface="Arial" panose="020B0604020202020204" pitchFamily="34" charset="0"/>
                <a:cs typeface="Arial" panose="020B0604020202020204" pitchFamily="34" charset="0"/>
              </a:rPr>
              <a:t>Reality.</a:t>
            </a:r>
            <a:endParaRPr lang="en-US" sz="2400" b="1">
              <a:solidFill>
                <a:schemeClr val="tx1"/>
              </a:solidFill>
              <a:latin typeface="Arial" panose="020B0604020202020204" pitchFamily="34" charset="0"/>
              <a:cs typeface="Arial" panose="020B0604020202020204" pitchFamily="34" charset="0"/>
            </a:endParaRPr>
          </a:p>
          <a:p>
            <a:pPr lvl="1"/>
            <a:r>
              <a:rPr lang="en-US" sz="2200" smtClean="0">
                <a:solidFill>
                  <a:schemeClr val="tx1"/>
                </a:solidFill>
                <a:latin typeface="Arial" panose="020B0604020202020204" pitchFamily="34" charset="0"/>
                <a:cs typeface="Arial" panose="020B0604020202020204" pitchFamily="34" charset="0"/>
              </a:rPr>
              <a:t>Thông </a:t>
            </a:r>
            <a:r>
              <a:rPr lang="en-US" sz="2200">
                <a:solidFill>
                  <a:schemeClr val="tx1"/>
                </a:solidFill>
                <a:latin typeface="Arial" panose="020B0604020202020204" pitchFamily="34" charset="0"/>
                <a:cs typeface="Arial" panose="020B0604020202020204" pitchFamily="34" charset="0"/>
              </a:rPr>
              <a:t>qua nguồn dữ liệu như gia tốc kế và chức năng theo dõi GPS, loại hình AR này có thể xác định vị trí và đo lường tốc độ. Thiết bị có thể hiển thị đối tượng phù hợp với môi trường của camera. </a:t>
            </a:r>
            <a:endParaRPr lang="en-US" sz="2200" smtClean="0">
              <a:solidFill>
                <a:schemeClr val="tx1"/>
              </a:solidFill>
              <a:latin typeface="Arial" panose="020B0604020202020204" pitchFamily="34" charset="0"/>
              <a:cs typeface="Arial" panose="020B0604020202020204" pitchFamily="34" charset="0"/>
            </a:endParaRPr>
          </a:p>
          <a:p>
            <a:pPr lvl="1"/>
            <a:r>
              <a:rPr lang="en-US" sz="2200" smtClean="0">
                <a:solidFill>
                  <a:schemeClr val="tx1"/>
                </a:solidFill>
                <a:latin typeface="Arial" panose="020B0604020202020204" pitchFamily="34" charset="0"/>
                <a:cs typeface="Arial" panose="020B0604020202020204" pitchFamily="34" charset="0"/>
              </a:rPr>
              <a:t>Markerles </a:t>
            </a:r>
            <a:r>
              <a:rPr lang="en-US" sz="2200">
                <a:solidFill>
                  <a:schemeClr val="tx1"/>
                </a:solidFill>
                <a:latin typeface="Arial" panose="020B0604020202020204" pitchFamily="34" charset="0"/>
                <a:cs typeface="Arial" panose="020B0604020202020204" pitchFamily="34" charset="0"/>
              </a:rPr>
              <a:t>AR đặc biệt phù hợp với ứng dụng bản đồ, giúp người dùng tìm kiếm địa điểm dễ dàng trong khu vực; hoặc các ứng dụng cần xác định vị trí địa lý của người dùng.</a:t>
            </a:r>
          </a:p>
          <a:p>
            <a:endParaRPr lang="en-US" sz="2800" smtClean="0">
              <a:solidFill>
                <a:schemeClr val="tx1"/>
              </a:solidFill>
              <a:latin typeface="Arial" panose="020B0604020202020204" pitchFamily="34" charset="0"/>
              <a:cs typeface="Arial" panose="020B0604020202020204" pitchFamily="34" charset="0"/>
            </a:endParaRP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30</a:t>
            </a:fld>
            <a:endParaRPr lang="en-US"/>
          </a:p>
        </p:txBody>
      </p:sp>
    </p:spTree>
    <p:extLst>
      <p:ext uri="{BB962C8B-B14F-4D97-AF65-F5344CB8AC3E}">
        <p14:creationId xmlns:p14="http://schemas.microsoft.com/office/powerpoint/2010/main" xmlns="" val="1787783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(16)</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322702" cy="4526692"/>
          </a:xfrm>
        </p:spPr>
        <p:txBody>
          <a:bodyPr/>
          <a:lstStyle/>
          <a:p>
            <a:pPr lvl="0"/>
            <a:r>
              <a:rPr lang="en-US" sz="2400" b="1" dirty="0" smtClean="0">
                <a:solidFill>
                  <a:schemeClr val="tx1"/>
                </a:solidFill>
                <a:latin typeface="Arial" panose="020B0604020202020204" pitchFamily="34" charset="0"/>
                <a:cs typeface="Arial" panose="020B0604020202020204" pitchFamily="34" charset="0"/>
              </a:rPr>
              <a:t>Projection </a:t>
            </a:r>
            <a:r>
              <a:rPr lang="en-US" sz="2400" b="1" dirty="0">
                <a:solidFill>
                  <a:schemeClr val="tx1"/>
                </a:solidFill>
                <a:latin typeface="Arial" panose="020B0604020202020204" pitchFamily="34" charset="0"/>
                <a:cs typeface="Arial" panose="020B0604020202020204" pitchFamily="34" charset="0"/>
              </a:rPr>
              <a:t>Augmented </a:t>
            </a:r>
            <a:r>
              <a:rPr lang="en-US" sz="2400" b="1" dirty="0" smtClean="0">
                <a:solidFill>
                  <a:schemeClr val="tx1"/>
                </a:solidFill>
                <a:latin typeface="Arial" panose="020B0604020202020204" pitchFamily="34" charset="0"/>
                <a:cs typeface="Arial" panose="020B0604020202020204" pitchFamily="34" charset="0"/>
              </a:rPr>
              <a:t>Reality.</a:t>
            </a:r>
          </a:p>
          <a:p>
            <a:pPr lvl="1"/>
            <a:r>
              <a:rPr lang="en-US" sz="2200" dirty="0" err="1" smtClean="0">
                <a:solidFill>
                  <a:schemeClr val="tx1"/>
                </a:solidFill>
                <a:latin typeface="Arial" panose="020B0604020202020204" pitchFamily="34" charset="0"/>
                <a:cs typeface="Arial" panose="020B0604020202020204" pitchFamily="34" charset="0"/>
              </a:rPr>
              <a:t>Loại</a:t>
            </a:r>
            <a:r>
              <a:rPr lang="en-US" sz="2200" dirty="0" smtClean="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hình</a:t>
            </a:r>
            <a:r>
              <a:rPr lang="en-US" sz="2200" dirty="0">
                <a:solidFill>
                  <a:schemeClr val="tx1"/>
                </a:solidFill>
                <a:latin typeface="Arial" panose="020B0604020202020204" pitchFamily="34" charset="0"/>
                <a:cs typeface="Arial" panose="020B0604020202020204" pitchFamily="34" charset="0"/>
              </a:rPr>
              <a:t> AR </a:t>
            </a:r>
            <a:r>
              <a:rPr lang="en-US" sz="2200" dirty="0" err="1">
                <a:solidFill>
                  <a:schemeClr val="tx1"/>
                </a:solidFill>
                <a:latin typeface="Arial" panose="020B0604020202020204" pitchFamily="34" charset="0"/>
                <a:cs typeface="Arial" panose="020B0604020202020204" pitchFamily="34" charset="0"/>
              </a:rPr>
              <a:t>này</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sẽ</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phóng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ánh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sáng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ảo</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vào</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không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gian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thực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và</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chủ</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yếu</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được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sử</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dụng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cho</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các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sự</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kiện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có</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quy</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mô</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lớn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ít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được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áp</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dụng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đối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với</a:t>
            </a:r>
            <a:r>
              <a:rPr lang="en-US" sz="2200" dirty="0">
                <a:solidFill>
                  <a:schemeClr val="tx1"/>
                </a:solidFill>
                <a:latin typeface="Arial" panose="020B0604020202020204" pitchFamily="34" charset="0"/>
                <a:cs typeface="Arial" panose="020B0604020202020204" pitchFamily="34" charset="0"/>
              </a:rPr>
              <a:t> marketing </a:t>
            </a:r>
            <a:r>
              <a:rPr lang="en-US" sz="2200" dirty="0" err="1">
                <a:solidFill>
                  <a:schemeClr val="tx1"/>
                </a:solidFill>
                <a:latin typeface="Arial" panose="020B0604020202020204" pitchFamily="34" charset="0"/>
                <a:cs typeface="Arial" panose="020B0604020202020204" pitchFamily="34" charset="0"/>
              </a:rPr>
              <a:t>di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động</a:t>
            </a:r>
            <a:r>
              <a:rPr lang="en-US" sz="2200" dirty="0" smtClean="0">
                <a:solidFill>
                  <a:schemeClr val="tx1"/>
                </a:solidFill>
                <a:latin typeface="Arial" panose="020B0604020202020204" pitchFamily="34" charset="0"/>
                <a:cs typeface="Arial" panose="020B0604020202020204" pitchFamily="34" charset="0"/>
              </a:rPr>
              <a:t>.</a:t>
            </a:r>
          </a:p>
          <a:p>
            <a:pPr lvl="1"/>
            <a:r>
              <a:rPr lang="en-US" sz="2200" dirty="0" err="1" smtClean="0">
                <a:solidFill>
                  <a:schemeClr val="tx1"/>
                </a:solidFill>
                <a:latin typeface="Arial" panose="020B0604020202020204" pitchFamily="34" charset="0"/>
                <a:cs typeface="Arial" panose="020B0604020202020204" pitchFamily="34" charset="0"/>
              </a:rPr>
              <a:t>Trong</a:t>
            </a:r>
            <a:r>
              <a:rPr lang="en-US" sz="2200" dirty="0" smtClean="0">
                <a:solidFill>
                  <a:schemeClr val="tx1"/>
                </a:solidFill>
                <a:latin typeface="Arial" panose="020B0604020202020204" pitchFamily="34" charset="0"/>
                <a:cs typeface="Arial" panose="020B0604020202020204" pitchFamily="34" charset="0"/>
              </a:rPr>
              <a:t> </a:t>
            </a:r>
            <a:r>
              <a:rPr lang="en-US" sz="2200" dirty="0">
                <a:solidFill>
                  <a:schemeClr val="tx1"/>
                </a:solidFill>
                <a:latin typeface="Arial" panose="020B0604020202020204" pitchFamily="34" charset="0"/>
                <a:cs typeface="Arial" panose="020B0604020202020204" pitchFamily="34" charset="0"/>
              </a:rPr>
              <a:t>video </a:t>
            </a:r>
            <a:r>
              <a:rPr lang="en-US" sz="2200" dirty="0" err="1">
                <a:solidFill>
                  <a:schemeClr val="tx1"/>
                </a:solidFill>
                <a:latin typeface="Arial" panose="020B0604020202020204" pitchFamily="34" charset="0"/>
                <a:cs typeface="Arial" panose="020B0604020202020204" pitchFamily="34" charset="0"/>
              </a:rPr>
              <a:t>bên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dưới</a:t>
            </a:r>
            <a:r>
              <a:rPr lang="en-US" sz="2200" dirty="0">
                <a:solidFill>
                  <a:schemeClr val="tx1"/>
                </a:solidFill>
                <a:latin typeface="Arial" panose="020B0604020202020204" pitchFamily="34" charset="0"/>
                <a:cs typeface="Arial" panose="020B0604020202020204" pitchFamily="34" charset="0"/>
              </a:rPr>
              <a:t>, Microsoft Research </a:t>
            </a:r>
            <a:r>
              <a:rPr lang="en-US" sz="2200" dirty="0" err="1">
                <a:solidFill>
                  <a:schemeClr val="tx1"/>
                </a:solidFill>
                <a:latin typeface="Arial" panose="020B0604020202020204" pitchFamily="34" charset="0"/>
                <a:cs typeface="Arial" panose="020B0604020202020204" pitchFamily="34" charset="0"/>
              </a:rPr>
              <a:t>sẽ</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giúp</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làm</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rõ</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trải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nghiệm</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đến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từ</a:t>
            </a:r>
            <a:r>
              <a:rPr lang="en-US" sz="2200" dirty="0">
                <a:solidFill>
                  <a:schemeClr val="tx1"/>
                </a:solidFill>
                <a:latin typeface="Arial" panose="020B0604020202020204" pitchFamily="34" charset="0"/>
                <a:cs typeface="Arial" panose="020B0604020202020204" pitchFamily="34" charset="0"/>
              </a:rPr>
              <a:t> Projection-based augmented reality, hay </a:t>
            </a:r>
            <a:r>
              <a:rPr lang="en-US" sz="2200" dirty="0" err="1">
                <a:solidFill>
                  <a:schemeClr val="tx1"/>
                </a:solidFill>
                <a:latin typeface="Arial" panose="020B0604020202020204" pitchFamily="34" charset="0"/>
                <a:cs typeface="Arial" panose="020B0604020202020204" pitchFamily="34" charset="0"/>
              </a:rPr>
              <a:t>còn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được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biết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đến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với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tên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gọi</a:t>
            </a:r>
            <a:r>
              <a:rPr lang="en-US" sz="2200" dirty="0">
                <a:solidFill>
                  <a:schemeClr val="tx1"/>
                </a:solidFill>
                <a:latin typeface="Arial" panose="020B0604020202020204" pitchFamily="34" charset="0"/>
                <a:cs typeface="Arial" panose="020B0604020202020204" pitchFamily="34" charset="0"/>
              </a:rPr>
              <a:t>, Spatial augmented reality.</a:t>
            </a:r>
          </a:p>
          <a:p>
            <a:pPr lvl="1"/>
            <a:r>
              <a:rPr lang="en-US" sz="2200" u="sng" dirty="0" err="1" smtClean="0">
                <a:solidFill>
                  <a:schemeClr val="tx1"/>
                </a:solidFill>
                <a:latin typeface="Arial" panose="020B0604020202020204" pitchFamily="34" charset="0"/>
                <a:cs typeface="Arial" panose="020B0604020202020204" pitchFamily="34" charset="0"/>
                <a:hlinkClick r:id="rId2"/>
              </a:rPr>
              <a:t>https</a:t>
            </a:r>
            <a:r>
              <a:rPr lang="en-US" sz="2200" u="sng" dirty="0" err="1">
                <a:solidFill>
                  <a:schemeClr val="tx1"/>
                </a:solidFill>
                <a:latin typeface="Arial" panose="020B0604020202020204" pitchFamily="34" charset="0"/>
                <a:cs typeface="Arial" panose="020B0604020202020204" pitchFamily="34" charset="0"/>
                <a:hlinkClick r:id="rId2"/>
              </a:rPr>
              <a:t>://youtu.be/1rQKDwPQET4?t=2m4s</a:t>
            </a:r>
            <a:endParaRPr lang="en-US" sz="2200" dirty="0">
              <a:solidFill>
                <a:schemeClr val="tx1"/>
              </a:solidFill>
              <a:latin typeface="Arial" panose="020B0604020202020204" pitchFamily="34" charset="0"/>
              <a:cs typeface="Arial" panose="020B0604020202020204" pitchFamily="34" charset="0"/>
            </a:endParaRPr>
          </a:p>
          <a:p>
            <a:endParaRPr lang="en-US" sz="2800" dirty="0" smtClean="0">
              <a:solidFill>
                <a:schemeClr val="tx1"/>
              </a:solidFill>
              <a:latin typeface="Arial" panose="020B0604020202020204" pitchFamily="34" charset="0"/>
              <a:cs typeface="Arial" panose="020B060402020202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31</a:t>
            </a:fld>
            <a:endParaRPr lang="en-US"/>
          </a:p>
        </p:txBody>
      </p:sp>
    </p:spTree>
    <p:extLst>
      <p:ext uri="{BB962C8B-B14F-4D97-AF65-F5344CB8AC3E}">
        <p14:creationId xmlns:p14="http://schemas.microsoft.com/office/powerpoint/2010/main" xmlns="" val="16085740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(17)</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322702" cy="4526692"/>
          </a:xfrm>
        </p:spPr>
        <p:txBody>
          <a:bodyPr/>
          <a:lstStyle/>
          <a:p>
            <a:pPr algn="just"/>
            <a:r>
              <a:rPr lang="en-US" sz="2400" b="1" dirty="0" smtClean="0">
                <a:solidFill>
                  <a:schemeClr val="tx1"/>
                </a:solidFill>
                <a:latin typeface="Arial" panose="020B0604020202020204" pitchFamily="34" charset="0"/>
                <a:cs typeface="Arial" panose="020B0604020202020204" pitchFamily="34" charset="0"/>
              </a:rPr>
              <a:t>Superimposition </a:t>
            </a:r>
            <a:r>
              <a:rPr lang="en-US" sz="2400" b="1" dirty="0">
                <a:solidFill>
                  <a:schemeClr val="tx1"/>
                </a:solidFill>
                <a:latin typeface="Arial" panose="020B0604020202020204" pitchFamily="34" charset="0"/>
                <a:cs typeface="Arial" panose="020B0604020202020204" pitchFamily="34" charset="0"/>
              </a:rPr>
              <a:t>Based Augmented </a:t>
            </a:r>
            <a:r>
              <a:rPr lang="en-US" sz="2400" b="1" dirty="0" smtClean="0">
                <a:solidFill>
                  <a:schemeClr val="tx1"/>
                </a:solidFill>
                <a:latin typeface="Arial" panose="020B0604020202020204" pitchFamily="34" charset="0"/>
                <a:cs typeface="Arial" panose="020B0604020202020204" pitchFamily="34" charset="0"/>
              </a:rPr>
              <a:t>Reality.</a:t>
            </a:r>
          </a:p>
          <a:p>
            <a:pPr lvl="1" algn="just"/>
            <a:r>
              <a:rPr lang="en-US" sz="2200" dirty="0" err="1" smtClean="0">
                <a:solidFill>
                  <a:schemeClr val="tx1"/>
                </a:solidFill>
                <a:latin typeface="Arial" panose="020B0604020202020204" pitchFamily="34" charset="0"/>
                <a:cs typeface="Arial" panose="020B0604020202020204" pitchFamily="34" charset="0"/>
              </a:rPr>
              <a:t>Loại</a:t>
            </a:r>
            <a:r>
              <a:rPr lang="en-US" sz="2200" dirty="0" smtClean="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hình</a:t>
            </a:r>
            <a:r>
              <a:rPr lang="en-US" sz="2200" dirty="0">
                <a:solidFill>
                  <a:schemeClr val="tx1"/>
                </a:solidFill>
                <a:latin typeface="Arial" panose="020B0604020202020204" pitchFamily="34" charset="0"/>
                <a:cs typeface="Arial" panose="020B0604020202020204" pitchFamily="34" charset="0"/>
              </a:rPr>
              <a:t> AR </a:t>
            </a:r>
            <a:r>
              <a:rPr lang="en-US" sz="2200" dirty="0" err="1">
                <a:solidFill>
                  <a:schemeClr val="tx1"/>
                </a:solidFill>
                <a:latin typeface="Arial" panose="020B0604020202020204" pitchFamily="34" charset="0"/>
                <a:cs typeface="Arial" panose="020B0604020202020204" pitchFamily="34" charset="0"/>
              </a:rPr>
              <a:t>này</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sử</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dụng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chức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năng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nhận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diện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đối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tượng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để</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thay</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thế</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hoặc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thay</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đổi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hình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ảnh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thực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Nhận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diện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đối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tượng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đóng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vai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trò</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cực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kỳ</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quan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trọng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để</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loại</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hình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này</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hoạt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động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hiệu</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quả</a:t>
            </a:r>
            <a:r>
              <a:rPr lang="en-US" sz="2200" dirty="0">
                <a:solidFill>
                  <a:schemeClr val="tx1"/>
                </a:solidFill>
                <a:latin typeface="Arial" panose="020B0604020202020204" pitchFamily="34" charset="0"/>
                <a:cs typeface="Arial" panose="020B0604020202020204" pitchFamily="34" charset="0"/>
              </a:rPr>
              <a:t>. </a:t>
            </a:r>
            <a:endParaRPr lang="en-US" sz="2200" dirty="0" smtClean="0">
              <a:solidFill>
                <a:schemeClr val="tx1"/>
              </a:solidFill>
              <a:latin typeface="Arial" panose="020B0604020202020204" pitchFamily="34" charset="0"/>
              <a:cs typeface="Arial" panose="020B0604020202020204" pitchFamily="34" charset="0"/>
            </a:endParaRPr>
          </a:p>
          <a:p>
            <a:pPr lvl="1" algn="just"/>
            <a:r>
              <a:rPr lang="en-US" sz="2200" dirty="0" err="1" smtClean="0">
                <a:solidFill>
                  <a:schemeClr val="tx1"/>
                </a:solidFill>
                <a:latin typeface="Arial" panose="020B0604020202020204" pitchFamily="34" charset="0"/>
                <a:cs typeface="Arial" panose="020B0604020202020204" pitchFamily="34" charset="0"/>
              </a:rPr>
              <a:t>Khi</a:t>
            </a:r>
            <a:r>
              <a:rPr lang="en-US" sz="2200" dirty="0" smtClean="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bạn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đặt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một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chiếc</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ghế</a:t>
            </a:r>
            <a:r>
              <a:rPr lang="en-US" sz="2200" dirty="0">
                <a:solidFill>
                  <a:schemeClr val="tx1"/>
                </a:solidFill>
                <a:latin typeface="Arial" panose="020B0604020202020204" pitchFamily="34" charset="0"/>
                <a:cs typeface="Arial" panose="020B0604020202020204" pitchFamily="34" charset="0"/>
              </a:rPr>
              <a:t> sofa </a:t>
            </a:r>
            <a:r>
              <a:rPr lang="en-US" sz="2200" dirty="0" err="1">
                <a:solidFill>
                  <a:schemeClr val="tx1"/>
                </a:solidFill>
                <a:latin typeface="Arial" panose="020B0604020202020204" pitchFamily="34" charset="0"/>
                <a:cs typeface="Arial" panose="020B0604020202020204" pitchFamily="34" charset="0"/>
              </a:rPr>
              <a:t>ảo</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vào</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phòng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khách</a:t>
            </a:r>
            <a:r>
              <a:rPr lang="en-US" sz="2200" dirty="0">
                <a:solidFill>
                  <a:schemeClr val="tx1"/>
                </a:solidFill>
                <a:latin typeface="Arial" panose="020B0604020202020204" pitchFamily="34" charset="0"/>
                <a:cs typeface="Arial" panose="020B0604020202020204" pitchFamily="34" charset="0"/>
              </a:rPr>
              <a:t> qua </a:t>
            </a:r>
            <a:r>
              <a:rPr lang="en-US" sz="2200" dirty="0" err="1">
                <a:solidFill>
                  <a:schemeClr val="tx1"/>
                </a:solidFill>
                <a:latin typeface="Arial" panose="020B0604020202020204" pitchFamily="34" charset="0"/>
                <a:cs typeface="Arial" panose="020B0604020202020204" pitchFamily="34" charset="0"/>
              </a:rPr>
              <a:t>ứng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dụng</a:t>
            </a:r>
            <a:r>
              <a:rPr lang="en-US" sz="2200" dirty="0">
                <a:solidFill>
                  <a:schemeClr val="tx1"/>
                </a:solidFill>
                <a:latin typeface="Arial" panose="020B0604020202020204" pitchFamily="34" charset="0"/>
                <a:cs typeface="Arial" panose="020B0604020202020204" pitchFamily="34" charset="0"/>
              </a:rPr>
              <a:t> IKEA Place, </a:t>
            </a:r>
            <a:r>
              <a:rPr lang="en-US" sz="2200" dirty="0" err="1">
                <a:solidFill>
                  <a:schemeClr val="tx1"/>
                </a:solidFill>
                <a:latin typeface="Arial" panose="020B0604020202020204" pitchFamily="34" charset="0"/>
                <a:cs typeface="Arial" panose="020B0604020202020204" pitchFamily="34" charset="0"/>
              </a:rPr>
              <a:t>thì</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công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nghệ</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bạn</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đang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sử</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dụng</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chính</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là</a:t>
            </a:r>
            <a:r>
              <a:rPr lang="en-US" sz="2200" dirty="0">
                <a:solidFill>
                  <a:schemeClr val="tx1"/>
                </a:solidFill>
                <a:latin typeface="Arial" panose="020B0604020202020204" pitchFamily="34" charset="0"/>
                <a:cs typeface="Arial" panose="020B0604020202020204" pitchFamily="34" charset="0"/>
              </a:rPr>
              <a:t> Superimposition-based augmented reality.</a:t>
            </a:r>
          </a:p>
          <a:p>
            <a:pPr lvl="1" algn="just"/>
            <a:r>
              <a:rPr lang="en-US" sz="2200" u="sng" dirty="0" err="1">
                <a:solidFill>
                  <a:schemeClr val="tx1"/>
                </a:solidFill>
                <a:latin typeface="Arial" panose="020B0604020202020204" pitchFamily="34" charset="0"/>
                <a:cs typeface="Arial" panose="020B0604020202020204" pitchFamily="34" charset="0"/>
                <a:hlinkClick r:id="rId2"/>
              </a:rPr>
              <a:t>https://youtu.be/qMGVCMucrsc</a:t>
            </a:r>
            <a:endParaRPr lang="en-US" sz="2200" dirty="0">
              <a:solidFill>
                <a:schemeClr val="tx1"/>
              </a:solidFill>
              <a:latin typeface="Arial" panose="020B0604020202020204" pitchFamily="34" charset="0"/>
              <a:cs typeface="Arial" panose="020B0604020202020204" pitchFamily="34" charset="0"/>
            </a:endParaRPr>
          </a:p>
          <a:p>
            <a:endParaRPr lang="en-US" sz="2800" dirty="0" smtClean="0">
              <a:solidFill>
                <a:schemeClr val="tx1"/>
              </a:solidFill>
              <a:latin typeface="Arial" panose="020B0604020202020204" pitchFamily="34" charset="0"/>
              <a:cs typeface="Arial" panose="020B060402020202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32</a:t>
            </a:fld>
            <a:endParaRPr lang="en-US"/>
          </a:p>
        </p:txBody>
      </p:sp>
    </p:spTree>
    <p:extLst>
      <p:ext uri="{BB962C8B-B14F-4D97-AF65-F5344CB8AC3E}">
        <p14:creationId xmlns:p14="http://schemas.microsoft.com/office/powerpoint/2010/main" xmlns="" val="5176436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(18</a:t>
            </a:r>
            <a:r>
              <a:rPr lang="en-US" b="1">
                <a:latin typeface="Arial" panose="020B0604020202020204" pitchFamily="34" charset="0"/>
                <a:cs typeface="Arial" panose="020B0604020202020204" pitchFamily="34" charset="0"/>
              </a:rPr>
              <a:t>)</a:t>
            </a:r>
            <a:r>
              <a:rPr lang="en-US" b="1" smtClean="0">
                <a:latin typeface="Arial" panose="020B0604020202020204" pitchFamily="34" charset="0"/>
                <a:cs typeface="Arial" panose="020B0604020202020204" pitchFamily="34" charset="0"/>
              </a:rPr>
              <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en-US" sz="2400" b="1" smtClean="0">
                <a:solidFill>
                  <a:schemeClr val="tx1"/>
                </a:solidFill>
                <a:latin typeface="Arial" panose="020B0604020202020204" pitchFamily="34" charset="0"/>
                <a:cs typeface="Arial" panose="020B0604020202020204" pitchFamily="34" charset="0"/>
              </a:rPr>
              <a:t>1. </a:t>
            </a:r>
            <a:r>
              <a:rPr lang="en-US" sz="2400" b="1">
                <a:solidFill>
                  <a:schemeClr val="tx1"/>
                </a:solidFill>
                <a:latin typeface="Arial" panose="020B0604020202020204" pitchFamily="34" charset="0"/>
                <a:cs typeface="Arial" panose="020B0604020202020204" pitchFamily="34" charset="0"/>
              </a:rPr>
              <a:t>Phần cứng.</a:t>
            </a:r>
          </a:p>
          <a:p>
            <a:r>
              <a:rPr lang="en-US" sz="2400">
                <a:solidFill>
                  <a:schemeClr val="tx1"/>
                </a:solidFill>
                <a:latin typeface="Arial" panose="020B0604020202020204" pitchFamily="34" charset="0"/>
                <a:cs typeface="Arial" panose="020B0604020202020204" pitchFamily="34" charset="0"/>
              </a:rPr>
              <a:t>Các thành phần phần cứng cho thực tế tăng thêm là: bộ vi xử lý, màn hình hiển thị, cảm biến và thiết bị đầu vào. </a:t>
            </a:r>
            <a:endParaRPr lang="en-US" sz="2400" smtClean="0">
              <a:solidFill>
                <a:schemeClr val="tx1"/>
              </a:solidFill>
              <a:latin typeface="Arial" panose="020B0604020202020204" pitchFamily="34" charset="0"/>
              <a:cs typeface="Arial" panose="020B0604020202020204" pitchFamily="34" charset="0"/>
            </a:endParaRPr>
          </a:p>
          <a:p>
            <a:r>
              <a:rPr lang="en-US" sz="2400" smtClean="0">
                <a:solidFill>
                  <a:schemeClr val="tx1"/>
                </a:solidFill>
                <a:latin typeface="Arial" panose="020B0604020202020204" pitchFamily="34" charset="0"/>
                <a:cs typeface="Arial" panose="020B0604020202020204" pitchFamily="34" charset="0"/>
              </a:rPr>
              <a:t>Các </a:t>
            </a:r>
            <a:r>
              <a:rPr lang="en-US" sz="2400">
                <a:solidFill>
                  <a:schemeClr val="tx1"/>
                </a:solidFill>
                <a:latin typeface="Arial" panose="020B0604020202020204" pitchFamily="34" charset="0"/>
                <a:cs typeface="Arial" panose="020B0604020202020204" pitchFamily="34" charset="0"/>
              </a:rPr>
              <a:t>thiết bị tính toán di động hiện đại như điện thoại thông minh và máy tính bảng chứa các yếu tố này thường bao gồm camera và bộ cảm biến MEMS như gia tốc, GPS và la bàn trạng thái rắn, làm cho chúng trở thành nền tảng AR phù hợp</a:t>
            </a:r>
            <a:r>
              <a:rPr lang="en-US" sz="2400" smtClean="0">
                <a:solidFill>
                  <a:schemeClr val="tx1"/>
                </a:solidFill>
                <a:latin typeface="Arial" panose="020B0604020202020204" pitchFamily="34" charset="0"/>
                <a:cs typeface="Arial" panose="020B0604020202020204" pitchFamily="34" charset="0"/>
              </a:rPr>
              <a:t>.</a:t>
            </a: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33</a:t>
            </a:fld>
            <a:endParaRPr lang="en-US"/>
          </a:p>
        </p:txBody>
      </p:sp>
    </p:spTree>
    <p:extLst>
      <p:ext uri="{BB962C8B-B14F-4D97-AF65-F5344CB8AC3E}">
        <p14:creationId xmlns:p14="http://schemas.microsoft.com/office/powerpoint/2010/main" xmlns="" val="29654737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(19)</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lnSpcReduction="10000"/>
          </a:bodyPr>
          <a:lstStyle/>
          <a:p>
            <a:r>
              <a:rPr lang="en-US" sz="2400" b="1">
                <a:solidFill>
                  <a:schemeClr val="tx1"/>
                </a:solidFill>
                <a:latin typeface="Arial" panose="020B0604020202020204" pitchFamily="34" charset="0"/>
                <a:cs typeface="Arial" panose="020B0604020202020204" pitchFamily="34" charset="0"/>
              </a:rPr>
              <a:t> Hiển thị:</a:t>
            </a:r>
          </a:p>
          <a:p>
            <a:pPr lvl="1"/>
            <a:r>
              <a:rPr lang="en-US" sz="2200">
                <a:solidFill>
                  <a:schemeClr val="tx1"/>
                </a:solidFill>
                <a:latin typeface="Arial" panose="020B0604020202020204" pitchFamily="34" charset="0"/>
                <a:cs typeface="Arial" panose="020B0604020202020204" pitchFamily="34" charset="0"/>
              </a:rPr>
              <a:t>Các công nghệ khác nhau được sử dụng trong việc hiển thị thực tế bổ sung, bao gồm hệ thống chiếu quang, màn hình, thiết bị cầm tay, và hệ thống hiển thị đeo trên cơ thể người.  </a:t>
            </a:r>
            <a:endParaRPr lang="en-US" sz="2200" smtClean="0">
              <a:solidFill>
                <a:schemeClr val="tx1"/>
              </a:solidFill>
              <a:latin typeface="Arial" panose="020B0604020202020204" pitchFamily="34" charset="0"/>
              <a:cs typeface="Arial" panose="020B0604020202020204" pitchFamily="34" charset="0"/>
            </a:endParaRPr>
          </a:p>
          <a:p>
            <a:pPr lvl="1"/>
            <a:r>
              <a:rPr lang="en-US" sz="2200" smtClean="0">
                <a:solidFill>
                  <a:schemeClr val="tx1"/>
                </a:solidFill>
                <a:latin typeface="Arial" panose="020B0604020202020204" pitchFamily="34" charset="0"/>
                <a:cs typeface="Arial" panose="020B0604020202020204" pitchFamily="34" charset="0"/>
              </a:rPr>
              <a:t>Một </a:t>
            </a:r>
            <a:r>
              <a:rPr lang="en-US" sz="2200">
                <a:solidFill>
                  <a:schemeClr val="tx1"/>
                </a:solidFill>
                <a:latin typeface="Arial" panose="020B0604020202020204" pitchFamily="34" charset="0"/>
                <a:cs typeface="Arial" panose="020B0604020202020204" pitchFamily="34" charset="0"/>
              </a:rPr>
              <a:t>màn hình gắn vào đầu (LNG) và là một màn hình bị mòn trên trán như một người khai thác hay mũ bảo hiểm. HMDs nơi hình ảnh của cả thế giới vật chất và các đối tượng ảo hơn của người dùng lĩnh vực xem. </a:t>
            </a:r>
            <a:endParaRPr lang="en-US" sz="2200" smtClean="0">
              <a:solidFill>
                <a:schemeClr val="tx1"/>
              </a:solidFill>
              <a:latin typeface="Arial" panose="020B0604020202020204" pitchFamily="34" charset="0"/>
              <a:cs typeface="Arial" panose="020B0604020202020204" pitchFamily="34" charset="0"/>
            </a:endParaRPr>
          </a:p>
          <a:p>
            <a:pPr lvl="1"/>
            <a:r>
              <a:rPr lang="en-US" sz="2200" smtClean="0">
                <a:solidFill>
                  <a:schemeClr val="tx1"/>
                </a:solidFill>
                <a:latin typeface="Arial" panose="020B0604020202020204" pitchFamily="34" charset="0"/>
                <a:cs typeface="Arial" panose="020B0604020202020204" pitchFamily="34" charset="0"/>
              </a:rPr>
              <a:t>Hiện </a:t>
            </a:r>
            <a:r>
              <a:rPr lang="en-US" sz="2200">
                <a:solidFill>
                  <a:schemeClr val="tx1"/>
                </a:solidFill>
                <a:latin typeface="Arial" panose="020B0604020202020204" pitchFamily="34" charset="0"/>
                <a:cs typeface="Arial" panose="020B0604020202020204" pitchFamily="34" charset="0"/>
              </a:rPr>
              <a:t>đại HMDs thường sử dụng bộ cảm biến cho sáu độ tự do giám sát cho phép các hệ thống để sắp xếp ảo thông tin đến các thế giới vật chất và điều chỉnh cho phù hợp với các người dùng cái đầu của phong trào. HMDs có thể cung cấp VR với người sử dụng điện thoại di động và cộng tác kinh nghiệm. </a:t>
            </a: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34</a:t>
            </a:fld>
            <a:endParaRPr lang="en-US"/>
          </a:p>
        </p:txBody>
      </p:sp>
    </p:spTree>
    <p:extLst>
      <p:ext uri="{BB962C8B-B14F-4D97-AF65-F5344CB8AC3E}">
        <p14:creationId xmlns:p14="http://schemas.microsoft.com/office/powerpoint/2010/main" xmlns="" val="11749337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Kính </a:t>
            </a:r>
            <a:r>
              <a:rPr lang="en-US" smtClean="0"/>
              <a:t>mắt</a:t>
            </a:r>
            <a:endParaRPr lang="en-US"/>
          </a:p>
        </p:txBody>
      </p:sp>
      <p:pic>
        <p:nvPicPr>
          <p:cNvPr id="7" name="Picture Placeholder 6"/>
          <p:cNvPicPr>
            <a:picLocks noGrp="1" noChangeAspect="1"/>
          </p:cNvPicPr>
          <p:nvPr>
            <p:ph type="pic" idx="1"/>
          </p:nvPr>
        </p:nvPicPr>
        <p:blipFill>
          <a:blip r:embed="rId2"/>
          <a:srcRect t="22078" b="22078"/>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t>.</a:t>
            </a:r>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35</a:t>
            </a:fld>
            <a:endParaRPr lang="en-US"/>
          </a:p>
        </p:txBody>
      </p:sp>
    </p:spTree>
    <p:extLst>
      <p:ext uri="{BB962C8B-B14F-4D97-AF65-F5344CB8AC3E}">
        <p14:creationId xmlns:p14="http://schemas.microsoft.com/office/powerpoint/2010/main" xmlns="" val="147104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(20)</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a:bodyPr>
          <a:lstStyle/>
          <a:p>
            <a:r>
              <a:rPr lang="en-US" sz="2400" b="1" smtClean="0">
                <a:solidFill>
                  <a:schemeClr val="tx1"/>
                </a:solidFill>
                <a:latin typeface="Arial" panose="020B0604020202020204" pitchFamily="34" charset="0"/>
                <a:cs typeface="Arial" panose="020B0604020202020204" pitchFamily="34" charset="0"/>
              </a:rPr>
              <a:t>Kính mắt:</a:t>
            </a:r>
            <a:endParaRPr lang="en-US" sz="2400" b="1">
              <a:solidFill>
                <a:schemeClr val="tx1"/>
              </a:solidFill>
              <a:latin typeface="Arial" panose="020B0604020202020204" pitchFamily="34" charset="0"/>
              <a:cs typeface="Arial" panose="020B0604020202020204" pitchFamily="34" charset="0"/>
            </a:endParaRPr>
          </a:p>
          <a:p>
            <a:pPr lvl="1"/>
            <a:r>
              <a:rPr lang="en-US" sz="2200">
                <a:solidFill>
                  <a:schemeClr val="tx1"/>
                </a:solidFill>
                <a:latin typeface="Arial" panose="020B0604020202020204" pitchFamily="34" charset="0"/>
                <a:cs typeface="Arial" panose="020B0604020202020204" pitchFamily="34" charset="0"/>
              </a:rPr>
              <a:t>AR màn hình có thể được thực hiện trên các thiết bị giống như kính. </a:t>
            </a:r>
            <a:endParaRPr lang="en-US" sz="2200" smtClean="0">
              <a:solidFill>
                <a:schemeClr val="tx1"/>
              </a:solidFill>
              <a:latin typeface="Arial" panose="020B0604020202020204" pitchFamily="34" charset="0"/>
              <a:cs typeface="Arial" panose="020B0604020202020204" pitchFamily="34" charset="0"/>
            </a:endParaRPr>
          </a:p>
          <a:p>
            <a:pPr lvl="1"/>
            <a:r>
              <a:rPr lang="en-US" sz="2200" smtClean="0">
                <a:solidFill>
                  <a:schemeClr val="tx1"/>
                </a:solidFill>
                <a:latin typeface="Arial" panose="020B0604020202020204" pitchFamily="34" charset="0"/>
                <a:cs typeface="Arial" panose="020B0604020202020204" pitchFamily="34" charset="0"/>
              </a:rPr>
              <a:t>Phiên </a:t>
            </a:r>
            <a:r>
              <a:rPr lang="en-US" sz="2200">
                <a:solidFill>
                  <a:schemeClr val="tx1"/>
                </a:solidFill>
                <a:latin typeface="Arial" panose="020B0604020202020204" pitchFamily="34" charset="0"/>
                <a:cs typeface="Arial" panose="020B0604020202020204" pitchFamily="34" charset="0"/>
              </a:rPr>
              <a:t>bản gồm kính mà sử dụng máy ảnh để ngăn chặn những cái nhìn thế giới thực và hiển thị lại của nó tăng cường xem qua các thị kính</a:t>
            </a:r>
            <a:r>
              <a:rPr lang="en-US" sz="2200" baseline="30000">
                <a:solidFill>
                  <a:schemeClr val="tx1"/>
                </a:solidFill>
                <a:latin typeface="Arial" panose="020B0604020202020204" pitchFamily="34" charset="0"/>
                <a:cs typeface="Arial" panose="020B0604020202020204" pitchFamily="34" charset="0"/>
              </a:rPr>
              <a:t> </a:t>
            </a:r>
            <a:r>
              <a:rPr lang="en-US" sz="2200">
                <a:solidFill>
                  <a:schemeClr val="tx1"/>
                </a:solidFill>
                <a:latin typeface="Arial" panose="020B0604020202020204" pitchFamily="34" charset="0"/>
                <a:cs typeface="Arial" panose="020B0604020202020204" pitchFamily="34" charset="0"/>
              </a:rPr>
              <a:t>và thiết bị, trong đó AR hình ảnh chiếu thông qua hoặc phản ánh ra khỏi bề mặt của kính của lenspieces.</a:t>
            </a:r>
          </a:p>
          <a:p>
            <a:pPr marL="0" indent="0">
              <a:buNone/>
            </a:pPr>
            <a:r>
              <a:rPr lang="en-US" sz="2400" smtClean="0">
                <a:solidFill>
                  <a:schemeClr val="tx1"/>
                </a:solidFill>
                <a:latin typeface="Arial" panose="020B0604020202020204" pitchFamily="34" charset="0"/>
                <a:cs typeface="Arial" panose="020B0604020202020204" pitchFamily="34" charset="0"/>
              </a:rPr>
              <a:t> </a:t>
            </a: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36</a:t>
            </a:fld>
            <a:endParaRPr lang="en-US"/>
          </a:p>
        </p:txBody>
      </p:sp>
    </p:spTree>
    <p:extLst>
      <p:ext uri="{BB962C8B-B14F-4D97-AF65-F5344CB8AC3E}">
        <p14:creationId xmlns:p14="http://schemas.microsoft.com/office/powerpoint/2010/main" xmlns="" val="40017830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(21)</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Autofit/>
          </a:bodyPr>
          <a:lstStyle/>
          <a:p>
            <a:pPr algn="just"/>
            <a:r>
              <a:rPr lang="en-US" sz="2400" smtClean="0">
                <a:solidFill>
                  <a:schemeClr val="tx1"/>
                </a:solidFill>
                <a:latin typeface="Arial" panose="020B0604020202020204" pitchFamily="34" charset="0"/>
                <a:cs typeface="Arial" panose="020B0604020202020204" pitchFamily="34" charset="0"/>
              </a:rPr>
              <a:t>Một</a:t>
            </a:r>
            <a:r>
              <a:rPr lang="en-US" sz="2400">
                <a:solidFill>
                  <a:schemeClr val="tx1"/>
                </a:solidFill>
                <a:latin typeface="Arial" panose="020B0604020202020204" pitchFamily="34" charset="0"/>
                <a:cs typeface="Arial" panose="020B0604020202020204" pitchFamily="34" charset="0"/>
              </a:rPr>
              <a:t> đầu hiển thị (HUD) là một hiển thị trong suốt mà trình bày dữ liệu mà không đòi hỏi người sử dụng để quan điểm thông thường.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Một </a:t>
            </a:r>
            <a:r>
              <a:rPr lang="en-US" sz="2400">
                <a:solidFill>
                  <a:schemeClr val="tx1"/>
                </a:solidFill>
                <a:latin typeface="Arial" panose="020B0604020202020204" pitchFamily="34" charset="0"/>
                <a:cs typeface="Arial" panose="020B0604020202020204" pitchFamily="34" charset="0"/>
              </a:rPr>
              <a:t>thân công nghệ để tăng cường thực tế, heads-lên màn hình hiển thị đã đầu tiên phát triển cho phi công trong những năm 1950, chiếu đơn giản dữ liệu chuyến bay vào dòng họ của nhìn thấy, do đó, cho phép họ giữ "đầu lên" và không nhìn xuống các dụng cụ.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Gần </a:t>
            </a:r>
            <a:r>
              <a:rPr lang="en-US" sz="2400">
                <a:solidFill>
                  <a:schemeClr val="tx1"/>
                </a:solidFill>
                <a:latin typeface="Arial" panose="020B0604020202020204" pitchFamily="34" charset="0"/>
                <a:cs typeface="Arial" panose="020B0604020202020204" pitchFamily="34" charset="0"/>
              </a:rPr>
              <a:t>mắt tăng cường thực tế thiết bị có thể được sử dụng như di động đầu lên màn hình như họ có thể thấy dữ liệu thông tin và hình ảnh trong khi dùng xem thế giới thực. </a:t>
            </a:r>
          </a:p>
        </p:txBody>
      </p:sp>
      <p:sp>
        <p:nvSpPr>
          <p:cNvPr id="4" name="Slide Number Placeholder 3"/>
          <p:cNvSpPr>
            <a:spLocks noGrp="1"/>
          </p:cNvSpPr>
          <p:nvPr>
            <p:ph type="sldNum" sz="quarter" idx="12"/>
          </p:nvPr>
        </p:nvSpPr>
        <p:spPr/>
        <p:txBody>
          <a:bodyPr/>
          <a:lstStyle/>
          <a:p>
            <a:fld id="{C0FE81FB-3A1D-4835-9FBB-B6198B449A53}" type="slidenum">
              <a:rPr lang="en-US" smtClean="0"/>
              <a:pPr/>
              <a:t>37</a:t>
            </a:fld>
            <a:endParaRPr lang="en-US"/>
          </a:p>
        </p:txBody>
      </p:sp>
    </p:spTree>
    <p:extLst>
      <p:ext uri="{BB962C8B-B14F-4D97-AF65-F5344CB8AC3E}">
        <p14:creationId xmlns:p14="http://schemas.microsoft.com/office/powerpoint/2010/main" xmlns="" val="1703402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(22)</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Autofit/>
          </a:bodyPr>
          <a:lstStyle/>
          <a:p>
            <a:r>
              <a:rPr lang="en-US" sz="2400" smtClean="0">
                <a:solidFill>
                  <a:schemeClr val="tx1"/>
                </a:solidFill>
                <a:latin typeface="Arial" panose="020B0604020202020204" pitchFamily="34" charset="0"/>
                <a:cs typeface="Arial" panose="020B0604020202020204" pitchFamily="34" charset="0"/>
              </a:rPr>
              <a:t>Nhiều </a:t>
            </a:r>
            <a:r>
              <a:rPr lang="en-US" sz="2400">
                <a:solidFill>
                  <a:schemeClr val="tx1"/>
                </a:solidFill>
                <a:latin typeface="Arial" panose="020B0604020202020204" pitchFamily="34" charset="0"/>
                <a:cs typeface="Arial" panose="020B0604020202020204" pitchFamily="34" charset="0"/>
              </a:rPr>
              <a:t>định nghĩa của tăng cường thực tế chỉ định nghĩa nó là đè các thông tin này, về cơ bản là những gì một đầu hiển thị không, tuy nhiên, thực tế mà nói, tăng cường thực tế là dự kiến đến bao gồm đăng ký và theo dõi giữa chồng nhận thức, cảm giác, thông tin, dữ liệu, và hình ảnh và một số phần của thế giới thực</a:t>
            </a:r>
            <a:r>
              <a:rPr lang="en-US" sz="2400" smtClean="0">
                <a:solidFill>
                  <a:schemeClr val="tx1"/>
                </a:solidFill>
                <a:latin typeface="Arial" panose="020B0604020202020204" pitchFamily="34" charset="0"/>
                <a:cs typeface="Arial" panose="020B0604020202020204" pitchFamily="34" charset="0"/>
              </a:rPr>
              <a:t>.</a:t>
            </a:r>
          </a:p>
          <a:p>
            <a:r>
              <a:rPr lang="en-US" sz="2400" smtClean="0">
                <a:solidFill>
                  <a:schemeClr val="tx1"/>
                </a:solidFill>
                <a:latin typeface="Arial" panose="020B0604020202020204" pitchFamily="34" charset="0"/>
                <a:cs typeface="Arial" panose="020B0604020202020204" pitchFamily="34" charset="0"/>
              </a:rPr>
              <a:t>CrowdOptic</a:t>
            </a:r>
            <a:r>
              <a:rPr lang="en-US" sz="2400">
                <a:solidFill>
                  <a:schemeClr val="tx1"/>
                </a:solidFill>
                <a:latin typeface="Arial" panose="020B0604020202020204" pitchFamily="34" charset="0"/>
                <a:cs typeface="Arial" panose="020B0604020202020204" pitchFamily="34" charset="0"/>
              </a:rPr>
              <a:t>, hiện có một ứng dụng điện thoại áp dụng các thuật toán và tam giác kỹ thuật để dữ liệu ảnh bao gồm vị GPS, la bàn đi, và một dấu thời gian để đi đến một ý nghĩa tương đối giá trị cho ảnh đối tượng. CrowdOptic công nghệ có thể được sử dụng bởi Kính Google người sử dụng để tìm hiểu nơi để nhìn vào một thời điểm nhất định trong thời </a:t>
            </a:r>
            <a:r>
              <a:rPr lang="en-US" sz="2400" smtClean="0">
                <a:solidFill>
                  <a:schemeClr val="tx1"/>
                </a:solidFill>
                <a:latin typeface="Arial" panose="020B0604020202020204" pitchFamily="34" charset="0"/>
                <a:cs typeface="Arial" panose="020B0604020202020204" pitchFamily="34" charset="0"/>
              </a:rPr>
              <a:t>gian.</a:t>
            </a:r>
            <a:endParaRPr lang="en-US" sz="2400">
              <a:solidFill>
                <a:schemeClr val="tx1"/>
              </a:solidFill>
              <a:latin typeface="Arial" panose="020B0604020202020204" pitchFamily="34" charset="0"/>
              <a:cs typeface="Arial" panose="020B0604020202020204" pitchFamily="34" charset="0"/>
            </a:endParaRPr>
          </a:p>
          <a:p>
            <a:pPr marL="0" indent="0">
              <a:buNone/>
            </a:pPr>
            <a:endParaRPr lang="en-US" sz="2400" smtClean="0">
              <a:solidFill>
                <a:schemeClr val="tx1"/>
              </a:solidFill>
              <a:latin typeface="Arial" panose="020B0604020202020204" pitchFamily="34" charset="0"/>
              <a:cs typeface="Arial" panose="020B0604020202020204" pitchFamily="34" charset="0"/>
            </a:endParaRPr>
          </a:p>
          <a:p>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38</a:t>
            </a:fld>
            <a:endParaRPr lang="en-US"/>
          </a:p>
        </p:txBody>
      </p:sp>
    </p:spTree>
    <p:extLst>
      <p:ext uri="{BB962C8B-B14F-4D97-AF65-F5344CB8AC3E}">
        <p14:creationId xmlns:p14="http://schemas.microsoft.com/office/powerpoint/2010/main" xmlns="" val="1594253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HUD</a:t>
            </a:r>
            <a:endParaRPr lang="en-US"/>
          </a:p>
        </p:txBody>
      </p:sp>
      <p:pic>
        <p:nvPicPr>
          <p:cNvPr id="10" name="Picture Placeholder 9"/>
          <p:cNvPicPr>
            <a:picLocks noGrp="1" noChangeAspect="1"/>
          </p:cNvPicPr>
          <p:nvPr>
            <p:ph type="pic" idx="1"/>
          </p:nvPr>
        </p:nvPicPr>
        <p:blipFill>
          <a:blip r:embed="rId2"/>
          <a:srcRect t="6208" b="6208"/>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solidFill>
                  <a:schemeClr val="tx1"/>
                </a:solidFill>
                <a:latin typeface="Arial" panose="020B0604020202020204" pitchFamily="34" charset="0"/>
                <a:cs typeface="Arial" panose="020B0604020202020204" pitchFamily="34" charset="0"/>
              </a:rPr>
              <a:t>Một</a:t>
            </a:r>
            <a:r>
              <a:rPr lang="en-US">
                <a:solidFill>
                  <a:schemeClr val="tx1"/>
                </a:solidFill>
                <a:latin typeface="Arial" panose="020B0604020202020204" pitchFamily="34" charset="0"/>
                <a:cs typeface="Arial" panose="020B0604020202020204" pitchFamily="34" charset="0"/>
              </a:rPr>
              <a:t> đầu hiển thị (HUD) là một hiển thị trong suốt.</a:t>
            </a:r>
            <a:r>
              <a:rPr lang="en-US">
                <a:solidFill>
                  <a:schemeClr val="tx1"/>
                </a:solidFill>
              </a:rPr>
              <a:t>.</a:t>
            </a:r>
          </a:p>
          <a:p>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39</a:t>
            </a:fld>
            <a:endParaRPr lang="en-US"/>
          </a:p>
        </p:txBody>
      </p:sp>
    </p:spTree>
    <p:extLst>
      <p:ext uri="{BB962C8B-B14F-4D97-AF65-F5344CB8AC3E}">
        <p14:creationId xmlns:p14="http://schemas.microsoft.com/office/powerpoint/2010/main" xmlns="" val="208097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smtClean="0">
                <a:latin typeface="Arial" panose="020B0604020202020204" pitchFamily="34" charset="0"/>
                <a:cs typeface="Arial" panose="020B0604020202020204" pitchFamily="34" charset="0"/>
              </a:rPr>
              <a:t>I. KHÁI NIỆM VỀ THỰC TẠI ẢO TĂNG CƯỜNG </a:t>
            </a:r>
            <a:br>
              <a:rPr lang="en-US" b="1" smtClean="0">
                <a:latin typeface="Arial" panose="020B0604020202020204" pitchFamily="34" charset="0"/>
                <a:cs typeface="Arial" panose="020B0604020202020204" pitchFamily="34" charset="0"/>
              </a:rPr>
            </a:br>
            <a:r>
              <a:rPr lang="en-US" b="1" smtClean="0">
                <a:latin typeface="Arial" panose="020B0604020202020204" pitchFamily="34" charset="0"/>
                <a:cs typeface="Arial" panose="020B0604020202020204" pitchFamily="34" charset="0"/>
              </a:rPr>
              <a:t>Augmented Reality - AR (1)</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600"/>
            <a:ext cx="9508053" cy="4390768"/>
          </a:xfrm>
        </p:spPr>
        <p:txBody>
          <a:bodyPr>
            <a:normAutofit/>
          </a:bodyPr>
          <a:lstStyle/>
          <a:p>
            <a:pPr algn="just"/>
            <a:r>
              <a:rPr lang="en-US" sz="2800" b="1" smtClean="0">
                <a:solidFill>
                  <a:schemeClr val="tx1"/>
                </a:solidFill>
                <a:latin typeface="Arial" panose="020B0604020202020204" pitchFamily="34" charset="0"/>
                <a:cs typeface="Arial" panose="020B0604020202020204" pitchFamily="34" charset="0"/>
              </a:rPr>
              <a:t>1. Lịch sử ra đời:</a:t>
            </a:r>
          </a:p>
          <a:p>
            <a:pPr algn="just"/>
            <a:r>
              <a:rPr lang="vi-VN" sz="2800">
                <a:solidFill>
                  <a:schemeClr val="tx1"/>
                </a:solidFill>
                <a:latin typeface="Arial" panose="020B0604020202020204" pitchFamily="34" charset="0"/>
                <a:cs typeface="Arial" panose="020B0604020202020204" pitchFamily="34" charset="0"/>
              </a:rPr>
              <a:t>Trong thập niên 1990, cả hai công ty Boeing và McDonnell Douglas cùng bắt đầu thử nghiệm AR trong việc thi công hệ thống điện máy bay. </a:t>
            </a:r>
            <a:endParaRPr lang="en-US" sz="2800" smtClean="0">
              <a:solidFill>
                <a:schemeClr val="tx1"/>
              </a:solidFill>
              <a:latin typeface="Arial" panose="020B0604020202020204" pitchFamily="34" charset="0"/>
              <a:cs typeface="Arial" panose="020B0604020202020204" pitchFamily="34" charset="0"/>
            </a:endParaRPr>
          </a:p>
          <a:p>
            <a:pPr algn="just"/>
            <a:r>
              <a:rPr lang="vi-VN" sz="2800" smtClean="0">
                <a:solidFill>
                  <a:schemeClr val="tx1"/>
                </a:solidFill>
                <a:latin typeface="Arial" panose="020B0604020202020204" pitchFamily="34" charset="0"/>
                <a:cs typeface="Arial" panose="020B0604020202020204" pitchFamily="34" charset="0"/>
              </a:rPr>
              <a:t>Khi </a:t>
            </a:r>
            <a:r>
              <a:rPr lang="vi-VN" sz="2800">
                <a:solidFill>
                  <a:schemeClr val="tx1"/>
                </a:solidFill>
                <a:latin typeface="Arial" panose="020B0604020202020204" pitchFamily="34" charset="0"/>
                <a:cs typeface="Arial" panose="020B0604020202020204" pitchFamily="34" charset="0"/>
              </a:rPr>
              <a:t>làm việc trong thân máy bay, nhân viên lắp ráp đeo thiết bị HMD nhìn thấy được "mạng điện ảo" và những thông số kỹ thuật trong hồ sơ thiết kế tại các vị trí khác nhau của máy bay. Kỹ sư Tom Caudell của Boeing là người đặt ra thuật ngữ </a:t>
            </a:r>
            <a:r>
              <a:rPr lang="vi-VN" sz="2800" b="1" smtClean="0">
                <a:solidFill>
                  <a:schemeClr val="tx1"/>
                </a:solidFill>
                <a:latin typeface="Arial" panose="020B0604020202020204" pitchFamily="34" charset="0"/>
                <a:cs typeface="Arial" panose="020B0604020202020204" pitchFamily="34" charset="0"/>
              </a:rPr>
              <a:t>Augmented Reality</a:t>
            </a:r>
            <a:r>
              <a:rPr lang="vi-VN" sz="2800" smtClean="0">
                <a:solidFill>
                  <a:schemeClr val="tx1"/>
                </a:solidFill>
                <a:latin typeface="Arial" panose="020B0604020202020204" pitchFamily="34" charset="0"/>
                <a:cs typeface="Arial" panose="020B0604020202020204" pitchFamily="34" charset="0"/>
              </a:rPr>
              <a:t>.</a:t>
            </a:r>
            <a:endParaRPr lang="en-US" sz="2800">
              <a:solidFill>
                <a:schemeClr val="tx1"/>
              </a:solidFill>
              <a:latin typeface="Arial" panose="020B0604020202020204" pitchFamily="34" charset="0"/>
              <a:cs typeface="Arial" panose="020B0604020202020204" pitchFamily="34" charset="0"/>
            </a:endParaRPr>
          </a:p>
          <a:p>
            <a:pPr marL="0" indent="0">
              <a:buNone/>
            </a:pPr>
            <a:endParaRPr lang="en-US" sz="2800" smtClean="0">
              <a:solidFill>
                <a:schemeClr val="tx1"/>
              </a:solidFill>
              <a:latin typeface="Arial" panose="020B0604020202020204" pitchFamily="34" charset="0"/>
              <a:cs typeface="Arial" panose="020B0604020202020204" pitchFamily="34" charset="0"/>
            </a:endParaRP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4</a:t>
            </a:fld>
            <a:endParaRPr lang="en-US"/>
          </a:p>
        </p:txBody>
      </p:sp>
    </p:spTree>
    <p:extLst>
      <p:ext uri="{BB962C8B-B14F-4D97-AF65-F5344CB8AC3E}">
        <p14:creationId xmlns:p14="http://schemas.microsoft.com/office/powerpoint/2010/main" xmlns="" val="22456377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solidFill>
                  <a:schemeClr val="tx1"/>
                </a:solidFill>
                <a:latin typeface="Arial" panose="020B0604020202020204" pitchFamily="34" charset="0"/>
                <a:cs typeface="Arial" panose="020B0604020202020204" pitchFamily="34" charset="0"/>
              </a:rPr>
              <a:t>Tai nghe máy </a:t>
            </a:r>
            <a:r>
              <a:rPr lang="en-US" smtClean="0">
                <a:solidFill>
                  <a:schemeClr val="tx1"/>
                </a:solidFill>
                <a:latin typeface="Arial" panose="020B0604020202020204" pitchFamily="34" charset="0"/>
                <a:cs typeface="Arial" panose="020B0604020202020204" pitchFamily="34" charset="0"/>
              </a:rPr>
              <a:t>tính.</a:t>
            </a:r>
            <a:endParaRPr lang="en-US">
              <a:solidFill>
                <a:schemeClr val="tx1"/>
              </a:solidFill>
              <a:latin typeface="Arial" panose="020B0604020202020204" pitchFamily="34" charset="0"/>
              <a:cs typeface="Arial" panose="020B0604020202020204" pitchFamily="34" charset="0"/>
            </a:endParaRPr>
          </a:p>
        </p:txBody>
      </p:sp>
      <p:pic>
        <p:nvPicPr>
          <p:cNvPr id="7" name="Picture Placeholder 6"/>
          <p:cNvPicPr>
            <a:picLocks noGrp="1" noChangeAspect="1"/>
          </p:cNvPicPr>
          <p:nvPr>
            <p:ph type="pic" idx="1"/>
          </p:nvPr>
        </p:nvPicPr>
        <p:blipFill>
          <a:blip r:embed="rId2"/>
          <a:srcRect t="28383" b="28383"/>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t>.</a:t>
            </a:r>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40</a:t>
            </a:fld>
            <a:endParaRPr lang="en-US"/>
          </a:p>
        </p:txBody>
      </p:sp>
    </p:spTree>
    <p:extLst>
      <p:ext uri="{BB962C8B-B14F-4D97-AF65-F5344CB8AC3E}">
        <p14:creationId xmlns:p14="http://schemas.microsoft.com/office/powerpoint/2010/main" xmlns="" val="63064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(23)</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en-US" sz="2400" b="1" smtClean="0">
                <a:solidFill>
                  <a:schemeClr val="tx1"/>
                </a:solidFill>
                <a:latin typeface="Arial" panose="020B0604020202020204" pitchFamily="34" charset="0"/>
                <a:cs typeface="Arial" panose="020B0604020202020204" pitchFamily="34" charset="0"/>
              </a:rPr>
              <a:t>Kính </a:t>
            </a:r>
            <a:r>
              <a:rPr lang="en-US" sz="2400" b="1">
                <a:solidFill>
                  <a:schemeClr val="tx1"/>
                </a:solidFill>
                <a:latin typeface="Arial" panose="020B0604020202020204" pitchFamily="34" charset="0"/>
                <a:cs typeface="Arial" panose="020B0604020202020204" pitchFamily="34" charset="0"/>
              </a:rPr>
              <a:t>áp </a:t>
            </a:r>
            <a:r>
              <a:rPr lang="en-US" sz="2400" b="1" smtClean="0">
                <a:solidFill>
                  <a:schemeClr val="tx1"/>
                </a:solidFill>
                <a:latin typeface="Arial" panose="020B0604020202020204" pitchFamily="34" charset="0"/>
                <a:cs typeface="Arial" panose="020B0604020202020204" pitchFamily="34" charset="0"/>
              </a:rPr>
              <a:t>tròng:</a:t>
            </a:r>
            <a:endParaRPr lang="en-US" sz="2400" b="1">
              <a:solidFill>
                <a:schemeClr val="tx1"/>
              </a:solidFill>
              <a:latin typeface="Arial" panose="020B0604020202020204" pitchFamily="34" charset="0"/>
              <a:cs typeface="Arial" panose="020B0604020202020204" pitchFamily="34" charset="0"/>
            </a:endParaRPr>
          </a:p>
          <a:p>
            <a:r>
              <a:rPr lang="en-US" sz="2400">
                <a:solidFill>
                  <a:schemeClr val="tx1"/>
                </a:solidFill>
                <a:latin typeface="Arial" panose="020B0604020202020204" pitchFamily="34" charset="0"/>
                <a:cs typeface="Arial" panose="020B0604020202020204" pitchFamily="34" charset="0"/>
              </a:rPr>
              <a:t>Kính áp tròng mà hiển thị AR hình ảnh đang được phát triển. Những robot kính áp tròng có thể chứa các yếu tố cho hiển thị nhúng vào ống kính đó được tích hợp mạch, đèn Led và một ăng-ten cho truyền thông không dây. </a:t>
            </a:r>
            <a:endParaRPr lang="en-US" sz="2400" smtClean="0">
              <a:solidFill>
                <a:schemeClr val="tx1"/>
              </a:solidFill>
              <a:latin typeface="Arial" panose="020B0604020202020204" pitchFamily="34" charset="0"/>
              <a:cs typeface="Arial" panose="020B0604020202020204" pitchFamily="34" charset="0"/>
            </a:endParaRPr>
          </a:p>
          <a:p>
            <a:r>
              <a:rPr lang="en-US" sz="2400" smtClean="0">
                <a:solidFill>
                  <a:schemeClr val="tx1"/>
                </a:solidFill>
                <a:latin typeface="Arial" panose="020B0604020202020204" pitchFamily="34" charset="0"/>
                <a:cs typeface="Arial" panose="020B0604020202020204" pitchFamily="34" charset="0"/>
              </a:rPr>
              <a:t>Liên </a:t>
            </a:r>
            <a:r>
              <a:rPr lang="en-US" sz="2400">
                <a:solidFill>
                  <a:schemeClr val="tx1"/>
                </a:solidFill>
                <a:latin typeface="Arial" panose="020B0604020202020204" pitchFamily="34" charset="0"/>
                <a:cs typeface="Arial" panose="020B0604020202020204" pitchFamily="34" charset="0"/>
              </a:rPr>
              <a:t>lạc viên đầu tiên ống kính hiển thị đã được báo cáo trong năm 1999, sau đó, 11 năm sau trong năm 2010 và 2011. Một phiên bản của kính áp tròng phát triển trong quân đội </a:t>
            </a:r>
            <a:r>
              <a:rPr lang="en-US" sz="2400" smtClean="0">
                <a:solidFill>
                  <a:schemeClr val="tx1"/>
                </a:solidFill>
                <a:latin typeface="Arial" panose="020B0604020202020204" pitchFamily="34" charset="0"/>
                <a:cs typeface="Arial" panose="020B0604020202020204" pitchFamily="34" charset="0"/>
              </a:rPr>
              <a:t>Hoa kỳ, </a:t>
            </a:r>
            <a:r>
              <a:rPr lang="en-US" sz="2400">
                <a:solidFill>
                  <a:schemeClr val="tx1"/>
                </a:solidFill>
                <a:latin typeface="Arial" panose="020B0604020202020204" pitchFamily="34" charset="0"/>
                <a:cs typeface="Arial" panose="020B0604020202020204" pitchFamily="34" charset="0"/>
              </a:rPr>
              <a:t>được thiết kế để hoạt động với AR kính, cho phép binh lính để tập trung vào gần để mắt AR hình ảnh trên kính và xa đối tượng thế giới thực cùng một lúc. </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41</a:t>
            </a:fld>
            <a:endParaRPr lang="en-US"/>
          </a:p>
        </p:txBody>
      </p:sp>
    </p:spTree>
    <p:extLst>
      <p:ext uri="{BB962C8B-B14F-4D97-AF65-F5344CB8AC3E}">
        <p14:creationId xmlns:p14="http://schemas.microsoft.com/office/powerpoint/2010/main" xmlns="" val="12630872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(24)</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a:bodyPr>
          <a:lstStyle/>
          <a:p>
            <a:pPr algn="just"/>
            <a:r>
              <a:rPr lang="en-US" sz="2400" smtClean="0">
                <a:solidFill>
                  <a:schemeClr val="tx1"/>
                </a:solidFill>
                <a:latin typeface="Arial" panose="020B0604020202020204" pitchFamily="34" charset="0"/>
                <a:cs typeface="Arial" panose="020B0604020202020204" pitchFamily="34" charset="0"/>
              </a:rPr>
              <a:t>Nhiều </a:t>
            </a:r>
            <a:r>
              <a:rPr lang="en-US" sz="2400">
                <a:solidFill>
                  <a:schemeClr val="tx1"/>
                </a:solidFill>
                <a:latin typeface="Arial" panose="020B0604020202020204" pitchFamily="34" charset="0"/>
                <a:cs typeface="Arial" panose="020B0604020202020204" pitchFamily="34" charset="0"/>
              </a:rPr>
              <a:t>nhà khoa học đã làm việc trên kính áp tròng có khả năng khác nhau nhiều công nghệ những kỳ công. Các công ty Samsung đã làm việc trên một tròng là tốt. </a:t>
            </a:r>
            <a:r>
              <a:rPr lang="en-US" sz="2400" smtClean="0">
                <a:solidFill>
                  <a:schemeClr val="tx1"/>
                </a:solidFill>
                <a:latin typeface="Arial" panose="020B0604020202020204" pitchFamily="34" charset="0"/>
                <a:cs typeface="Arial" panose="020B0604020202020204" pitchFamily="34" charset="0"/>
              </a:rPr>
              <a:t>Ống </a:t>
            </a:r>
            <a:r>
              <a:rPr lang="en-US" sz="2400">
                <a:solidFill>
                  <a:schemeClr val="tx1"/>
                </a:solidFill>
                <a:latin typeface="Arial" panose="020B0604020202020204" pitchFamily="34" charset="0"/>
                <a:cs typeface="Arial" panose="020B0604020202020204" pitchFamily="34" charset="0"/>
              </a:rPr>
              <a:t>kính này, khi hoàn tất, có nghĩa là có một camera trên ống kính chính nó.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Các </a:t>
            </a:r>
            <a:r>
              <a:rPr lang="en-US" sz="2400">
                <a:solidFill>
                  <a:schemeClr val="tx1"/>
                </a:solidFill>
                <a:latin typeface="Arial" panose="020B0604020202020204" pitchFamily="34" charset="0"/>
                <a:cs typeface="Arial" panose="020B0604020202020204" pitchFamily="34" charset="0"/>
              </a:rPr>
              <a:t>thiết kế được thiết kế để có bạn chớp mắt để kiểm soát của nó diện cho ghi có mục tiêu.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Nó </a:t>
            </a:r>
            <a:r>
              <a:rPr lang="en-US" sz="2400">
                <a:solidFill>
                  <a:schemeClr val="tx1"/>
                </a:solidFill>
                <a:latin typeface="Arial" panose="020B0604020202020204" pitchFamily="34" charset="0"/>
                <a:cs typeface="Arial" panose="020B0604020202020204" pitchFamily="34" charset="0"/>
              </a:rPr>
              <a:t>cũng có thể dùng để kết nối với điện thoại của bạn xem lại đoạn phim, và kiểm soát nó riêng. Khi thành công, ống kính sẽ có một camera, hoặc biến bên trong của nó. Người ta nói rằng nó có thể là bất cứ điều gì từ sáng đến một cảm biến nhiệt độ</a:t>
            </a:r>
            <a:r>
              <a:rPr lang="en-US" sz="2400" smtClean="0">
                <a:solidFill>
                  <a:schemeClr val="tx1"/>
                </a:solidFill>
                <a:latin typeface="Arial" panose="020B0604020202020204" pitchFamily="34" charset="0"/>
                <a:cs typeface="Arial" panose="020B0604020202020204" pitchFamily="34" charset="0"/>
              </a:rPr>
              <a:t>.</a:t>
            </a: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42</a:t>
            </a:fld>
            <a:endParaRPr lang="en-US"/>
          </a:p>
        </p:txBody>
      </p:sp>
    </p:spTree>
    <p:extLst>
      <p:ext uri="{BB962C8B-B14F-4D97-AF65-F5344CB8AC3E}">
        <p14:creationId xmlns:p14="http://schemas.microsoft.com/office/powerpoint/2010/main" xmlns="" val="27200528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(25)</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483340" cy="4588477"/>
          </a:xfrm>
        </p:spPr>
        <p:txBody>
          <a:bodyPr>
            <a:normAutofit fontScale="92500"/>
          </a:bodyPr>
          <a:lstStyle/>
          <a:p>
            <a:r>
              <a:rPr lang="en-US" sz="2400" smtClean="0">
                <a:solidFill>
                  <a:schemeClr val="tx1"/>
                </a:solidFill>
                <a:latin typeface="Arial" panose="020B0604020202020204" pitchFamily="34" charset="0"/>
                <a:cs typeface="Arial" panose="020B0604020202020204" pitchFamily="34" charset="0"/>
              </a:rPr>
              <a:t>Trong </a:t>
            </a:r>
            <a:r>
              <a:rPr lang="en-US" sz="2400">
                <a:solidFill>
                  <a:schemeClr val="tx1"/>
                </a:solidFill>
                <a:latin typeface="Arial" panose="020B0604020202020204" pitchFamily="34" charset="0"/>
                <a:cs typeface="Arial" panose="020B0604020202020204" pitchFamily="34" charset="0"/>
              </a:rPr>
              <a:t>thực </a:t>
            </a:r>
            <a:r>
              <a:rPr lang="en-US" sz="2400" smtClean="0">
                <a:solidFill>
                  <a:schemeClr val="tx1"/>
                </a:solidFill>
                <a:latin typeface="Arial" panose="020B0604020202020204" pitchFamily="34" charset="0"/>
                <a:cs typeface="Arial" panose="020B0604020202020204" pitchFamily="34" charset="0"/>
              </a:rPr>
              <a:t>tế </a:t>
            </a:r>
            <a:r>
              <a:rPr lang="en-US" sz="2400">
                <a:solidFill>
                  <a:schemeClr val="tx1"/>
                </a:solidFill>
                <a:latin typeface="Arial" panose="020B0604020202020204" pitchFamily="34" charset="0"/>
                <a:cs typeface="Arial" panose="020B0604020202020204" pitchFamily="34" charset="0"/>
              </a:rPr>
              <a:t>tăng </a:t>
            </a:r>
            <a:r>
              <a:rPr lang="en-US" sz="2400" smtClean="0">
                <a:solidFill>
                  <a:schemeClr val="tx1"/>
                </a:solidFill>
                <a:latin typeface="Arial" panose="020B0604020202020204" pitchFamily="34" charset="0"/>
                <a:cs typeface="Arial" panose="020B0604020202020204" pitchFamily="34" charset="0"/>
              </a:rPr>
              <a:t>cường </a:t>
            </a:r>
            <a:r>
              <a:rPr lang="en-US" sz="2400">
                <a:solidFill>
                  <a:schemeClr val="tx1"/>
                </a:solidFill>
                <a:latin typeface="Arial" panose="020B0604020202020204" pitchFamily="34" charset="0"/>
                <a:cs typeface="Arial" panose="020B0604020202020204" pitchFamily="34" charset="0"/>
              </a:rPr>
              <a:t>sự phân biệt giữa hai chế độ khác biệt của việc theo dõi, được gọi là "đánh dấu" và "markerless". Đánh dấu có tín hiệu hình ảnh đó kích hoạt các màn hình của các thông tin ảo . </a:t>
            </a:r>
            <a:endParaRPr lang="en-US" sz="2400" smtClean="0">
              <a:solidFill>
                <a:schemeClr val="tx1"/>
              </a:solidFill>
              <a:latin typeface="Arial" panose="020B0604020202020204" pitchFamily="34" charset="0"/>
              <a:cs typeface="Arial" panose="020B0604020202020204" pitchFamily="34" charset="0"/>
            </a:endParaRPr>
          </a:p>
          <a:p>
            <a:r>
              <a:rPr lang="en-US" sz="2400" smtClean="0">
                <a:solidFill>
                  <a:schemeClr val="tx1"/>
                </a:solidFill>
                <a:latin typeface="Arial" panose="020B0604020202020204" pitchFamily="34" charset="0"/>
                <a:cs typeface="Arial" panose="020B0604020202020204" pitchFamily="34" charset="0"/>
              </a:rPr>
              <a:t>Một </a:t>
            </a:r>
            <a:r>
              <a:rPr lang="en-US" sz="2400">
                <a:solidFill>
                  <a:schemeClr val="tx1"/>
                </a:solidFill>
                <a:latin typeface="Arial" panose="020B0604020202020204" pitchFamily="34" charset="0"/>
                <a:cs typeface="Arial" panose="020B0604020202020204" pitchFamily="34" charset="0"/>
              </a:rPr>
              <a:t>mảnh giấy với một số khác biệt hình có thể được sử dụng. Máy ảnh nhận ra hình bằng cách xác định cụ thể pointsin bản vẽ. Markerless cũng được gọi là tức thì theo dõi không sử dụng đánh dấu. </a:t>
            </a:r>
            <a:endParaRPr lang="en-US" sz="2400" smtClean="0">
              <a:solidFill>
                <a:schemeClr val="tx1"/>
              </a:solidFill>
              <a:latin typeface="Arial" panose="020B0604020202020204" pitchFamily="34" charset="0"/>
              <a:cs typeface="Arial" panose="020B0604020202020204" pitchFamily="34" charset="0"/>
            </a:endParaRPr>
          </a:p>
          <a:p>
            <a:r>
              <a:rPr lang="en-US" sz="2400" smtClean="0">
                <a:solidFill>
                  <a:schemeClr val="tx1"/>
                </a:solidFill>
                <a:latin typeface="Arial" panose="020B0604020202020204" pitchFamily="34" charset="0"/>
                <a:cs typeface="Arial" panose="020B0604020202020204" pitchFamily="34" charset="0"/>
              </a:rPr>
              <a:t>Thay </a:t>
            </a:r>
            <a:r>
              <a:rPr lang="en-US" sz="2400">
                <a:solidFill>
                  <a:schemeClr val="tx1"/>
                </a:solidFill>
                <a:latin typeface="Arial" panose="020B0604020202020204" pitchFamily="34" charset="0"/>
                <a:cs typeface="Arial" panose="020B0604020202020204" pitchFamily="34" charset="0"/>
              </a:rPr>
              <a:t>vào đó, dùng vị trí của đối tượng trong các camera tốt nhất là trong một máy bay ngang.Nó sử dụng bộ cảm biến di động thiết bị phát hiện chính xác thế giới thực môi trường, như các vị trí của các bức tường và điểm giao </a:t>
            </a:r>
            <a:r>
              <a:rPr lang="en-US" sz="2400" smtClean="0">
                <a:solidFill>
                  <a:schemeClr val="tx1"/>
                </a:solidFill>
                <a:latin typeface="Arial" panose="020B0604020202020204" pitchFamily="34" charset="0"/>
                <a:cs typeface="Arial" panose="020B0604020202020204" pitchFamily="34" charset="0"/>
              </a:rPr>
              <a:t>nhau.</a:t>
            </a:r>
            <a:endParaRPr lang="en-US" sz="2400">
              <a:solidFill>
                <a:schemeClr val="tx1"/>
              </a:solidFill>
              <a:latin typeface="Arial" panose="020B0604020202020204" pitchFamily="34" charset="0"/>
              <a:cs typeface="Arial" panose="020B0604020202020204" pitchFamily="34" charset="0"/>
            </a:endParaRPr>
          </a:p>
          <a:p>
            <a:pPr marL="0" indent="0">
              <a:buNone/>
            </a:pPr>
            <a:r>
              <a:rPr lang="en-US" sz="2800" smtClean="0">
                <a:solidFill>
                  <a:schemeClr val="tx1"/>
                </a:solidFill>
                <a:latin typeface="Arial" panose="020B0604020202020204" pitchFamily="34" charset="0"/>
                <a:cs typeface="Arial" panose="020B0604020202020204" pitchFamily="34" charset="0"/>
              </a:rPr>
              <a:t> </a:t>
            </a: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43</a:t>
            </a:fld>
            <a:endParaRPr lang="en-US"/>
          </a:p>
        </p:txBody>
      </p:sp>
    </p:spTree>
    <p:extLst>
      <p:ext uri="{BB962C8B-B14F-4D97-AF65-F5344CB8AC3E}">
        <p14:creationId xmlns:p14="http://schemas.microsoft.com/office/powerpoint/2010/main" xmlns="" val="37356447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(26)</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en-US" sz="2400" b="1" dirty="0" err="1" smtClean="0">
                <a:solidFill>
                  <a:schemeClr val="tx1"/>
                </a:solidFill>
                <a:latin typeface="Arial" panose="020B0604020202020204" pitchFamily="34" charset="0"/>
                <a:cs typeface="Arial" panose="020B0604020202020204" pitchFamily="34" charset="0"/>
              </a:rPr>
              <a:t>Ảo</a:t>
            </a:r>
            <a:r>
              <a:rPr lang="en-US" sz="2400" b="1" dirty="0" smtClean="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võng</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mạc</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màn</a:t>
            </a:r>
            <a:r>
              <a:rPr lang="en-US" sz="2400" b="1" dirty="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hình</a:t>
            </a:r>
            <a:r>
              <a:rPr lang="en-US" sz="2400" b="1" dirty="0" smtClean="0">
                <a:solidFill>
                  <a:schemeClr val="tx1"/>
                </a:solidFill>
                <a:latin typeface="Arial" panose="020B0604020202020204" pitchFamily="34" charset="0"/>
                <a:cs typeface="Arial" panose="020B0604020202020204" pitchFamily="34" charset="0"/>
              </a:rPr>
              <a:t>:</a:t>
            </a:r>
            <a:endParaRPr lang="en-US" sz="2400" b="1" dirty="0">
              <a:solidFill>
                <a:schemeClr val="tx1"/>
              </a:solidFill>
              <a:latin typeface="Arial" panose="020B0604020202020204" pitchFamily="34" charset="0"/>
              <a:cs typeface="Arial" panose="020B0604020202020204" pitchFamily="34" charset="0"/>
            </a:endParaRPr>
          </a:p>
          <a:p>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ảo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võng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VRD</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nhân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thiết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triển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khai</a:t>
            </a:r>
            <a:r>
              <a:rPr lang="en-US" sz="2400" dirty="0">
                <a:solidFill>
                  <a:schemeClr val="tx1"/>
                </a:solidFill>
                <a:latin typeface="Arial" panose="020B0604020202020204" pitchFamily="34" charset="0"/>
                <a:cs typeface="Arial" panose="020B0604020202020204" pitchFamily="34" charset="0"/>
              </a:rPr>
              <a:t> ở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Đại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học</a:t>
            </a:r>
            <a:r>
              <a:rPr lang="en-US" sz="2400" dirty="0">
                <a:solidFill>
                  <a:schemeClr val="tx1"/>
                </a:solidFill>
                <a:latin typeface="Arial" panose="020B0604020202020204" pitchFamily="34" charset="0"/>
                <a:cs typeface="Arial" panose="020B0604020202020204" pitchFamily="34" charset="0"/>
              </a:rPr>
              <a:t> Washington's con </a:t>
            </a:r>
            <a:r>
              <a:rPr lang="en-US" sz="2400" dirty="0" err="1">
                <a:solidFill>
                  <a:schemeClr val="tx1"/>
                </a:solidFill>
                <a:latin typeface="Arial" panose="020B0604020202020204" pitchFamily="34" charset="0"/>
                <a:cs typeface="Arial" panose="020B0604020202020204" pitchFamily="34" charset="0"/>
              </a:rPr>
              <a:t>Người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Diện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phòng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nghiệm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Nghệ</a:t>
            </a:r>
            <a:r>
              <a:rPr lang="en-US" sz="2400" dirty="0">
                <a:solidFill>
                  <a:schemeClr val="tx1"/>
                </a:solidFill>
                <a:latin typeface="Arial" panose="020B0604020202020204" pitchFamily="34" charset="0"/>
                <a:cs typeface="Arial" panose="020B0604020202020204" pitchFamily="34" charset="0"/>
              </a:rPr>
              <a:t>. </a:t>
            </a:r>
            <a:endParaRPr lang="en-US" sz="2400" dirty="0" smtClean="0">
              <a:solidFill>
                <a:schemeClr val="tx1"/>
              </a:solidFill>
              <a:latin typeface="Arial" panose="020B0604020202020204" pitchFamily="34" charset="0"/>
              <a:cs typeface="Arial" panose="020B0604020202020204" pitchFamily="34" charset="0"/>
            </a:endParaRPr>
          </a:p>
          <a:p>
            <a:r>
              <a:rPr lang="en-US" sz="2400" dirty="0" err="1" smtClean="0">
                <a:solidFill>
                  <a:schemeClr val="tx1"/>
                </a:solidFill>
                <a:latin typeface="Arial" panose="020B0604020202020204" pitchFamily="34" charset="0"/>
                <a:cs typeface="Arial" panose="020B0604020202020204" pitchFamily="34" charset="0"/>
              </a:rPr>
              <a:t>Với</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nghệ</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này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màn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hình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quét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tiếp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võng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người</a:t>
            </a:r>
            <a:r>
              <a:rPr lang="en-US" sz="2400" dirty="0">
                <a:solidFill>
                  <a:schemeClr val="tx1"/>
                </a:solidFill>
                <a:latin typeface="Arial" panose="020B0604020202020204" pitchFamily="34" charset="0"/>
                <a:cs typeface="Arial" panose="020B0604020202020204" pitchFamily="34" charset="0"/>
              </a:rPr>
              <a:t>. </a:t>
            </a:r>
            <a:endParaRPr lang="en-US" sz="2400" dirty="0" smtClean="0">
              <a:solidFill>
                <a:schemeClr val="tx1"/>
              </a:solidFill>
              <a:latin typeface="Arial" panose="020B0604020202020204" pitchFamily="34" charset="0"/>
              <a:cs typeface="Arial" panose="020B0604020202020204" pitchFamily="34" charset="0"/>
            </a:endParaRPr>
          </a:p>
          <a:p>
            <a:r>
              <a:rPr lang="en-US" sz="2400" dirty="0" err="1" smtClean="0">
                <a:solidFill>
                  <a:schemeClr val="tx1"/>
                </a:solidFill>
                <a:latin typeface="Arial" panose="020B0604020202020204" pitchFamily="34" charset="0"/>
                <a:cs typeface="Arial" panose="020B0604020202020204" pitchFamily="34" charset="0"/>
              </a:rPr>
              <a:t>Xem</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thấy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những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gì</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xuất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hiện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trôi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nổi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trong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gian</a:t>
            </a:r>
            <a:r>
              <a:rPr lang="en-US" sz="2400" dirty="0">
                <a:solidFill>
                  <a:schemeClr val="tx1"/>
                </a:solidFill>
                <a:latin typeface="Arial" panose="020B0604020202020204" pitchFamily="34" charset="0"/>
                <a:cs typeface="Arial" panose="020B0604020202020204" pitchFamily="34" charset="0"/>
              </a:rPr>
              <a:t>. </a:t>
            </a: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44</a:t>
            </a:fld>
            <a:endParaRPr lang="en-US"/>
          </a:p>
        </p:txBody>
      </p:sp>
    </p:spTree>
    <p:extLst>
      <p:ext uri="{BB962C8B-B14F-4D97-AF65-F5344CB8AC3E}">
        <p14:creationId xmlns:p14="http://schemas.microsoft.com/office/powerpoint/2010/main" xmlns="" val="10785637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a:t>
            </a:r>
            <a:r>
              <a:rPr lang="en-US" b="1" smtClean="0">
                <a:latin typeface="Arial" panose="020B0604020202020204" pitchFamily="34" charset="0"/>
                <a:cs typeface="Arial" panose="020B0604020202020204" pitchFamily="34" charset="0"/>
              </a:rPr>
              <a:t>CƯỜNG (27)</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a:bodyPr>
          <a:lstStyle/>
          <a:p>
            <a:r>
              <a:rPr lang="en-US" sz="2400" b="1" smtClean="0">
                <a:solidFill>
                  <a:schemeClr val="tx1"/>
                </a:solidFill>
                <a:latin typeface="Arial" panose="020B0604020202020204" pitchFamily="34" charset="0"/>
                <a:cs typeface="Arial" panose="020B0604020202020204" pitchFamily="34" charset="0"/>
              </a:rPr>
              <a:t>EyeTap:</a:t>
            </a:r>
            <a:endParaRPr lang="en-US" sz="2400" b="1">
              <a:solidFill>
                <a:schemeClr val="tx1"/>
              </a:solidFill>
              <a:latin typeface="Arial" panose="020B0604020202020204" pitchFamily="34" charset="0"/>
              <a:cs typeface="Arial" panose="020B0604020202020204" pitchFamily="34" charset="0"/>
            </a:endParaRPr>
          </a:p>
          <a:p>
            <a:r>
              <a:rPr lang="en-US" sz="2400">
                <a:solidFill>
                  <a:schemeClr val="tx1"/>
                </a:solidFill>
                <a:latin typeface="Arial" panose="020B0604020202020204" pitchFamily="34" charset="0"/>
                <a:cs typeface="Arial" panose="020B0604020202020204" pitchFamily="34" charset="0"/>
              </a:rPr>
              <a:t>Các EyeTap (cũng được biết đến như là thế Hệ 2 Ly) chụp tia sáng đó, nếu không sẽ đi qua trung tâm của các ống kính mắt của những người mặc, và thay thế tổng hợp máy tính điều khiển ánh sáng cho mỗi ray của ánh sáng.</a:t>
            </a:r>
          </a:p>
          <a:p>
            <a:r>
              <a:rPr lang="en-US" sz="2400">
                <a:solidFill>
                  <a:schemeClr val="tx1"/>
                </a:solidFill>
                <a:latin typeface="Arial" panose="020B0604020202020204" pitchFamily="34" charset="0"/>
                <a:cs typeface="Arial" panose="020B0604020202020204" pitchFamily="34" charset="0"/>
              </a:rPr>
              <a:t>Các thế Hệ-4 Ly (tia Laser EyeTap) cũng tương tự như VRD (tức là nó sử dụng một máy tính điều khiển bằng laser nguồn sáng) ngoại trừ việc nó cũng có chiều sâu vô hạn của sự tập trung và gây ra mắt để bản thân, có hiệu lực, chức năng như một máy ảnh và một màn hình bằng cách chính xác liên kết với mắt và tái tổng hợp (laser trong ánh sáng) các tia sáng vào mắt. </a:t>
            </a:r>
          </a:p>
        </p:txBody>
      </p:sp>
      <p:sp>
        <p:nvSpPr>
          <p:cNvPr id="4" name="Slide Number Placeholder 3"/>
          <p:cNvSpPr>
            <a:spLocks noGrp="1"/>
          </p:cNvSpPr>
          <p:nvPr>
            <p:ph type="sldNum" sz="quarter" idx="12"/>
          </p:nvPr>
        </p:nvSpPr>
        <p:spPr/>
        <p:txBody>
          <a:bodyPr/>
          <a:lstStyle/>
          <a:p>
            <a:fld id="{C0FE81FB-3A1D-4835-9FBB-B6198B449A53}" type="slidenum">
              <a:rPr lang="en-US" smtClean="0"/>
              <a:pPr/>
              <a:t>45</a:t>
            </a:fld>
            <a:endParaRPr lang="en-US"/>
          </a:p>
        </p:txBody>
      </p:sp>
    </p:spTree>
    <p:extLst>
      <p:ext uri="{BB962C8B-B14F-4D97-AF65-F5344CB8AC3E}">
        <p14:creationId xmlns:p14="http://schemas.microsoft.com/office/powerpoint/2010/main" xmlns="" val="9970016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a:t>
            </a:r>
            <a:r>
              <a:rPr lang="en-US" b="1" smtClean="0">
                <a:latin typeface="Arial" panose="020B0604020202020204" pitchFamily="34" charset="0"/>
                <a:cs typeface="Arial" panose="020B0604020202020204" pitchFamily="34" charset="0"/>
              </a:rPr>
              <a:t>CƯỜNG (28)</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fontScale="92500"/>
          </a:bodyPr>
          <a:lstStyle/>
          <a:p>
            <a:pPr algn="just"/>
            <a:r>
              <a:rPr lang="en-US" sz="2800" b="1" smtClean="0">
                <a:solidFill>
                  <a:schemeClr val="tx1"/>
                </a:solidFill>
                <a:latin typeface="Arial" panose="020B0604020202020204" pitchFamily="34" charset="0"/>
                <a:cs typeface="Arial" panose="020B0604020202020204" pitchFamily="34" charset="0"/>
              </a:rPr>
              <a:t>Cầm tay:</a:t>
            </a:r>
            <a:endParaRPr lang="en-US" sz="2800" b="1">
              <a:solidFill>
                <a:schemeClr val="tx1"/>
              </a:solidFill>
              <a:latin typeface="Arial" panose="020B0604020202020204" pitchFamily="34" charset="0"/>
              <a:cs typeface="Arial" panose="020B0604020202020204" pitchFamily="34" charset="0"/>
            </a:endParaRPr>
          </a:p>
          <a:p>
            <a:pPr algn="just"/>
            <a:r>
              <a:rPr lang="en-US" sz="2800">
                <a:solidFill>
                  <a:schemeClr val="tx1"/>
                </a:solidFill>
                <a:latin typeface="Arial" panose="020B0604020202020204" pitchFamily="34" charset="0"/>
                <a:cs typeface="Arial" panose="020B0604020202020204" pitchFamily="34" charset="0"/>
              </a:rPr>
              <a:t>Một </a:t>
            </a:r>
            <a:r>
              <a:rPr lang="en-US" sz="2800" smtClean="0">
                <a:solidFill>
                  <a:schemeClr val="tx1"/>
                </a:solidFill>
                <a:latin typeface="Arial" panose="020B0604020202020204" pitchFamily="34" charset="0"/>
                <a:cs typeface="Arial" panose="020B0604020202020204" pitchFamily="34" charset="0"/>
              </a:rPr>
              <a:t>cầm </a:t>
            </a:r>
            <a:r>
              <a:rPr lang="en-US" sz="2800">
                <a:solidFill>
                  <a:schemeClr val="tx1"/>
                </a:solidFill>
                <a:latin typeface="Arial" panose="020B0604020202020204" pitchFamily="34" charset="0"/>
                <a:cs typeface="Arial" panose="020B0604020202020204" pitchFamily="34" charset="0"/>
              </a:rPr>
              <a:t>tay hiển thị sử dụng một màn hình nhỏ đó phù hợp trong một bàn tay của người dùng. Cầm tay tất cả các giải pháp AR đến ngày lựa chọn cho video xem qua. </a:t>
            </a:r>
            <a:endParaRPr lang="en-US" sz="2800" smtClean="0">
              <a:solidFill>
                <a:schemeClr val="tx1"/>
              </a:solidFill>
              <a:latin typeface="Arial" panose="020B0604020202020204" pitchFamily="34" charset="0"/>
              <a:cs typeface="Arial" panose="020B0604020202020204" pitchFamily="34" charset="0"/>
            </a:endParaRPr>
          </a:p>
          <a:p>
            <a:pPr algn="just"/>
            <a:r>
              <a:rPr lang="en-US" sz="2800" smtClean="0">
                <a:solidFill>
                  <a:schemeClr val="tx1"/>
                </a:solidFill>
                <a:latin typeface="Arial" panose="020B0604020202020204" pitchFamily="34" charset="0"/>
                <a:cs typeface="Arial" panose="020B0604020202020204" pitchFamily="34" charset="0"/>
              </a:rPr>
              <a:t>Ban </a:t>
            </a:r>
            <a:r>
              <a:rPr lang="en-US" sz="2800">
                <a:solidFill>
                  <a:schemeClr val="tx1"/>
                </a:solidFill>
                <a:latin typeface="Arial" panose="020B0604020202020204" pitchFamily="34" charset="0"/>
                <a:cs typeface="Arial" panose="020B0604020202020204" pitchFamily="34" charset="0"/>
              </a:rPr>
              <a:t>đầu, cầm tay AR làm việc chuẩn đánh dấu, và sau đó </a:t>
            </a:r>
            <a:r>
              <a:rPr lang="en-US" sz="2800" smtClean="0">
                <a:solidFill>
                  <a:schemeClr val="tx1"/>
                </a:solidFill>
                <a:latin typeface="Arial" panose="020B0604020202020204" pitchFamily="34" charset="0"/>
                <a:cs typeface="Arial" panose="020B0604020202020204" pitchFamily="34" charset="0"/>
              </a:rPr>
              <a:t>GPS</a:t>
            </a:r>
            <a:r>
              <a:rPr lang="en-US" sz="2800">
                <a:solidFill>
                  <a:schemeClr val="tx1"/>
                </a:solidFill>
                <a:latin typeface="Arial" panose="020B0604020202020204" pitchFamily="34" charset="0"/>
                <a:cs typeface="Arial" panose="020B0604020202020204" pitchFamily="34" charset="0"/>
              </a:rPr>
              <a:t> </a:t>
            </a:r>
            <a:r>
              <a:rPr lang="en-US" sz="2800" smtClean="0">
                <a:solidFill>
                  <a:schemeClr val="tx1"/>
                </a:solidFill>
                <a:latin typeface="Arial" panose="020B0604020202020204" pitchFamily="34" charset="0"/>
                <a:cs typeface="Arial" panose="020B0604020202020204" pitchFamily="34" charset="0"/>
              </a:rPr>
              <a:t>đơn </a:t>
            </a:r>
            <a:r>
              <a:rPr lang="en-US" sz="2800">
                <a:solidFill>
                  <a:schemeClr val="tx1"/>
                </a:solidFill>
                <a:latin typeface="Arial" panose="020B0604020202020204" pitchFamily="34" charset="0"/>
                <a:cs typeface="Arial" panose="020B0604020202020204" pitchFamily="34" charset="0"/>
              </a:rPr>
              <a:t>vị và quà tặng sôi nổi cảm biến như kỹ thuật số la bàn và sáu độ của tự do tốc–con quay hồi chuyển. </a:t>
            </a:r>
            <a:endParaRPr lang="en-US" sz="2800" smtClean="0">
              <a:solidFill>
                <a:schemeClr val="tx1"/>
              </a:solidFill>
              <a:latin typeface="Arial" panose="020B0604020202020204" pitchFamily="34" charset="0"/>
              <a:cs typeface="Arial" panose="020B0604020202020204" pitchFamily="34" charset="0"/>
            </a:endParaRPr>
          </a:p>
          <a:p>
            <a:pPr algn="just"/>
            <a:r>
              <a:rPr lang="en-US" sz="2800" smtClean="0">
                <a:solidFill>
                  <a:schemeClr val="tx1"/>
                </a:solidFill>
                <a:latin typeface="Arial" panose="020B0604020202020204" pitchFamily="34" charset="0"/>
                <a:cs typeface="Arial" panose="020B0604020202020204" pitchFamily="34" charset="0"/>
              </a:rPr>
              <a:t>Hôm </a:t>
            </a:r>
            <a:r>
              <a:rPr lang="en-US" sz="2800">
                <a:solidFill>
                  <a:schemeClr val="tx1"/>
                </a:solidFill>
                <a:latin typeface="Arial" panose="020B0604020202020204" pitchFamily="34" charset="0"/>
                <a:cs typeface="Arial" panose="020B0604020202020204" pitchFamily="34" charset="0"/>
              </a:rPr>
              <a:t>nay SLAM markerless máy theo dõi như PTAM đang bắt đầu đi vào sử dụng. Cầm tay hiển thị AR hứa hẹn sẽ là người đầu tiên thành công thương mại cho AR công nghệ. </a:t>
            </a: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46</a:t>
            </a:fld>
            <a:endParaRPr lang="en-US"/>
          </a:p>
        </p:txBody>
      </p:sp>
    </p:spTree>
    <p:extLst>
      <p:ext uri="{BB962C8B-B14F-4D97-AF65-F5344CB8AC3E}">
        <p14:creationId xmlns:p14="http://schemas.microsoft.com/office/powerpoint/2010/main" xmlns="" val="22276118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(29)</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fontScale="92500"/>
          </a:bodyPr>
          <a:lstStyle/>
          <a:p>
            <a:r>
              <a:rPr lang="en-US" sz="2600">
                <a:solidFill>
                  <a:schemeClr val="tx1"/>
                </a:solidFill>
                <a:latin typeface="Arial" panose="020B0604020202020204" pitchFamily="34" charset="0"/>
                <a:cs typeface="Arial" panose="020B0604020202020204" pitchFamily="34" charset="0"/>
              </a:rPr>
              <a:t>Hai chính lợi thế của cầm tay AR là bản chất di động của các thiết bị cầm tay và tính chất phổ biến của điện thoại chụp ảnh. </a:t>
            </a:r>
            <a:endParaRPr lang="en-US" sz="2600" smtClean="0">
              <a:solidFill>
                <a:schemeClr val="tx1"/>
              </a:solidFill>
              <a:latin typeface="Arial" panose="020B0604020202020204" pitchFamily="34" charset="0"/>
              <a:cs typeface="Arial" panose="020B0604020202020204" pitchFamily="34" charset="0"/>
            </a:endParaRPr>
          </a:p>
          <a:p>
            <a:r>
              <a:rPr lang="en-US" sz="2600" smtClean="0">
                <a:solidFill>
                  <a:schemeClr val="tx1"/>
                </a:solidFill>
                <a:latin typeface="Arial" panose="020B0604020202020204" pitchFamily="34" charset="0"/>
                <a:cs typeface="Arial" panose="020B0604020202020204" pitchFamily="34" charset="0"/>
              </a:rPr>
              <a:t>Các </a:t>
            </a:r>
            <a:r>
              <a:rPr lang="en-US" sz="2600">
                <a:solidFill>
                  <a:schemeClr val="tx1"/>
                </a:solidFill>
                <a:latin typeface="Arial" panose="020B0604020202020204" pitchFamily="34" charset="0"/>
                <a:cs typeface="Arial" panose="020B0604020202020204" pitchFamily="34" charset="0"/>
              </a:rPr>
              <a:t>nhược điểm là hạn chế vật lý của các người cần phải giữ các thiết bị cầm tay ra trước mặt chúng ở tất cả thời gian, cũng như sự bóp méo ảnh hưởng của cổ điển rộng-góc cạnh điện thoại di động, máy ảnh khi so sánh với thế giới thực, như là xem qua mắt. </a:t>
            </a:r>
            <a:endParaRPr lang="en-US" sz="2600" smtClean="0">
              <a:solidFill>
                <a:schemeClr val="tx1"/>
              </a:solidFill>
              <a:latin typeface="Arial" panose="020B0604020202020204" pitchFamily="34" charset="0"/>
              <a:cs typeface="Arial" panose="020B0604020202020204" pitchFamily="34" charset="0"/>
            </a:endParaRPr>
          </a:p>
          <a:p>
            <a:r>
              <a:rPr lang="en-US" sz="2600" smtClean="0">
                <a:solidFill>
                  <a:schemeClr val="tx1"/>
                </a:solidFill>
                <a:latin typeface="Arial" panose="020B0604020202020204" pitchFamily="34" charset="0"/>
                <a:cs typeface="Arial" panose="020B0604020202020204" pitchFamily="34" charset="0"/>
              </a:rPr>
              <a:t>Những </a:t>
            </a:r>
            <a:r>
              <a:rPr lang="en-US" sz="2600">
                <a:solidFill>
                  <a:schemeClr val="tx1"/>
                </a:solidFill>
                <a:latin typeface="Arial" panose="020B0604020202020204" pitchFamily="34" charset="0"/>
                <a:cs typeface="Arial" panose="020B0604020202020204" pitchFamily="34" charset="0"/>
              </a:rPr>
              <a:t>vấn đề phát sinh từ các người cần phải giữ các thiết bị cầm tay (manipulability) và cảm nhận được những hình ảnh chính xác (dễ hiểu) đã tóm tắt vào HARUS khả năng sử dụng bảng câu hỏi. </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47</a:t>
            </a:fld>
            <a:endParaRPr lang="en-US"/>
          </a:p>
        </p:txBody>
      </p:sp>
    </p:spTree>
    <p:extLst>
      <p:ext uri="{BB962C8B-B14F-4D97-AF65-F5344CB8AC3E}">
        <p14:creationId xmlns:p14="http://schemas.microsoft.com/office/powerpoint/2010/main" xmlns="" val="24356965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(30)</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a:bodyPr>
          <a:lstStyle/>
          <a:p>
            <a:pPr algn="just"/>
            <a:r>
              <a:rPr lang="en-US" sz="2400" b="1" smtClean="0">
                <a:solidFill>
                  <a:schemeClr val="tx1"/>
                </a:solidFill>
                <a:latin typeface="Arial" panose="020B0604020202020204" pitchFamily="34" charset="0"/>
                <a:cs typeface="Arial" panose="020B0604020202020204" pitchFamily="34" charset="0"/>
              </a:rPr>
              <a:t>Không gian:</a:t>
            </a:r>
            <a:endParaRPr lang="en-US" sz="2400" b="1">
              <a:solidFill>
                <a:schemeClr val="tx1"/>
              </a:solidFill>
              <a:latin typeface="Arial" panose="020B0604020202020204" pitchFamily="34" charset="0"/>
              <a:cs typeface="Arial" panose="020B0604020202020204" pitchFamily="34" charset="0"/>
            </a:endParaRPr>
          </a:p>
          <a:p>
            <a:pPr algn="just"/>
            <a:r>
              <a:rPr lang="en-US" sz="2400">
                <a:solidFill>
                  <a:schemeClr val="tx1"/>
                </a:solidFill>
                <a:latin typeface="Arial" panose="020B0604020202020204" pitchFamily="34" charset="0"/>
                <a:cs typeface="Arial" panose="020B0604020202020204" pitchFamily="34" charset="0"/>
              </a:rPr>
              <a:t>Không gian thực tế tăng cường (SAR) làm tăng thế giới thực vật và những cảnh mà không sử dụng đặc biệt hiển thị như màn hình, gắn vào đầu, hiển thị hoặc các thiết bị cầm tay. SAR làm cho việc sử dụng kỹ thuật số chiếu để hiển thị đồ họa thông tin vào vật lý</a:t>
            </a:r>
            <a:r>
              <a:rPr lang="en-US" sz="2400" smtClean="0">
                <a:solidFill>
                  <a:schemeClr val="tx1"/>
                </a:solidFill>
                <a:latin typeface="Arial" panose="020B0604020202020204" pitchFamily="34" charset="0"/>
                <a:cs typeface="Arial" panose="020B0604020202020204" pitchFamily="34" charset="0"/>
              </a:rPr>
              <a:t>.</a:t>
            </a:r>
          </a:p>
          <a:p>
            <a:pPr algn="just"/>
            <a:r>
              <a:rPr lang="en-US" sz="2400" smtClean="0">
                <a:solidFill>
                  <a:schemeClr val="tx1"/>
                </a:solidFill>
                <a:latin typeface="Arial" panose="020B0604020202020204" pitchFamily="34" charset="0"/>
                <a:cs typeface="Arial" panose="020B0604020202020204" pitchFamily="34" charset="0"/>
              </a:rPr>
              <a:t> </a:t>
            </a:r>
            <a:r>
              <a:rPr lang="en-US" sz="2400">
                <a:solidFill>
                  <a:schemeClr val="tx1"/>
                </a:solidFill>
                <a:latin typeface="Arial" panose="020B0604020202020204" pitchFamily="34" charset="0"/>
                <a:cs typeface="Arial" panose="020B0604020202020204" pitchFamily="34" charset="0"/>
              </a:rPr>
              <a:t>Sự khác biệt quan trọng trong SAR là màn hình tách ra từ những người sử dụng các hệ thống. Bởi vì màn hình này không liên kết với mỗi người SAR cân tự nhiên lên để nhóm của người sử dụng, do đó, cho phép collocated sự hợp tác giữa người sử dụng</a:t>
            </a:r>
            <a:r>
              <a:rPr lang="en-US" sz="2400" smtClean="0">
                <a:solidFill>
                  <a:schemeClr val="tx1"/>
                </a:solidFill>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12"/>
          </p:nvPr>
        </p:nvSpPr>
        <p:spPr/>
        <p:txBody>
          <a:bodyPr/>
          <a:lstStyle/>
          <a:p>
            <a:fld id="{C0FE81FB-3A1D-4835-9FBB-B6198B449A53}" type="slidenum">
              <a:rPr lang="en-US" smtClean="0"/>
              <a:pPr/>
              <a:t>48</a:t>
            </a:fld>
            <a:endParaRPr lang="en-US"/>
          </a:p>
        </p:txBody>
      </p:sp>
    </p:spTree>
    <p:extLst>
      <p:ext uri="{BB962C8B-B14F-4D97-AF65-F5344CB8AC3E}">
        <p14:creationId xmlns:p14="http://schemas.microsoft.com/office/powerpoint/2010/main" xmlns="" val="15758369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(31)</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fontScale="92500" lnSpcReduction="10000"/>
          </a:bodyPr>
          <a:lstStyle/>
          <a:p>
            <a:r>
              <a:rPr lang="en-US" sz="2400" b="1" smtClean="0">
                <a:solidFill>
                  <a:schemeClr val="tx1"/>
                </a:solidFill>
                <a:latin typeface="Arial" panose="020B0604020202020204" pitchFamily="34" charset="0"/>
                <a:cs typeface="Arial" panose="020B0604020202020204" pitchFamily="34" charset="0"/>
              </a:rPr>
              <a:t>Không gian:</a:t>
            </a:r>
            <a:endParaRPr lang="en-US" sz="2400" b="1">
              <a:solidFill>
                <a:schemeClr val="tx1"/>
              </a:solidFill>
              <a:latin typeface="Arial" panose="020B0604020202020204" pitchFamily="34" charset="0"/>
              <a:cs typeface="Arial" panose="020B0604020202020204" pitchFamily="34" charset="0"/>
            </a:endParaRPr>
          </a:p>
          <a:p>
            <a:r>
              <a:rPr lang="en-US" sz="2400">
                <a:solidFill>
                  <a:schemeClr val="tx1"/>
                </a:solidFill>
                <a:latin typeface="Arial" panose="020B0604020202020204" pitchFamily="34" charset="0"/>
                <a:cs typeface="Arial" panose="020B0604020202020204" pitchFamily="34" charset="0"/>
              </a:rPr>
              <a:t>Không gian thực tế tăng cường (SAR) làm tăng thế giới thực vật và những cảnh mà không sử dụng đặc biệt hiển thị như màn hình, gắn vào đầu, hiển thị hoặc các thiết bị cầm tay. SAR làm cho việc sử dụng kỹ thuật số chiếu để hiển thị đồ họa thông tin vào vật lý. Sự khác biệt quan trọng trong SAR là màn hình tách ra từ những người sử dụng các hệ thống. Bởi vì màn hình này không liên kết với mỗi người SAR cân tự nhiên lên để nhóm của người sử dụng, do đó, cho phép collocated sự hợp tác giữa người sử dụng</a:t>
            </a:r>
            <a:r>
              <a:rPr lang="en-US" sz="2400" smtClean="0">
                <a:solidFill>
                  <a:schemeClr val="tx1"/>
                </a:solidFill>
                <a:latin typeface="Arial" panose="020B0604020202020204" pitchFamily="34" charset="0"/>
                <a:cs typeface="Arial" panose="020B0604020202020204" pitchFamily="34" charset="0"/>
              </a:rPr>
              <a:t>.</a:t>
            </a:r>
          </a:p>
          <a:p>
            <a:r>
              <a:rPr lang="en-US" sz="2400">
                <a:solidFill>
                  <a:schemeClr val="tx1"/>
                </a:solidFill>
                <a:latin typeface="Arial" panose="020B0604020202020204" pitchFamily="34" charset="0"/>
                <a:cs typeface="Arial" panose="020B0604020202020204" pitchFamily="34" charset="0"/>
              </a:rPr>
              <a:t>Ví dụ như bóng đènđiện thoại di động, máy chiếu, ảo bàn, và máy chiếu thông minh. Bóng đèn bắt chước và thực tế cải bởi chiếu hình ảnh vào trung lập các đối tượng, cung cấp cơ hội để nâng cao của đối tượng xuất hiện với vật liệu của một đơn vị - một máy camera, và biến.</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49</a:t>
            </a:fld>
            <a:endParaRPr lang="en-US"/>
          </a:p>
        </p:txBody>
      </p:sp>
    </p:spTree>
    <p:extLst>
      <p:ext uri="{BB962C8B-B14F-4D97-AF65-F5344CB8AC3E}">
        <p14:creationId xmlns:p14="http://schemas.microsoft.com/office/powerpoint/2010/main" xmlns="" val="15473597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smtClean="0">
                <a:latin typeface="Arial" panose="020B0604020202020204" pitchFamily="34" charset="0"/>
                <a:cs typeface="Arial" panose="020B0604020202020204" pitchFamily="34" charset="0"/>
              </a:rPr>
              <a:t>I. KHÁI NIỆM VỀ THỰC TẠI ẢO TĂNG CƯỜNG </a:t>
            </a:r>
            <a:br>
              <a:rPr lang="en-US" b="1" smtClean="0">
                <a:latin typeface="Arial" panose="020B0604020202020204" pitchFamily="34" charset="0"/>
                <a:cs typeface="Arial" panose="020B0604020202020204" pitchFamily="34" charset="0"/>
              </a:rPr>
            </a:br>
            <a:r>
              <a:rPr lang="en-US" b="1" smtClean="0">
                <a:latin typeface="Arial" panose="020B0604020202020204" pitchFamily="34" charset="0"/>
                <a:cs typeface="Arial" panose="020B0604020202020204" pitchFamily="34" charset="0"/>
              </a:rPr>
              <a:t>Augmented Reality - AR (2)</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600"/>
            <a:ext cx="9508053" cy="4390768"/>
          </a:xfrm>
        </p:spPr>
        <p:txBody>
          <a:bodyPr>
            <a:normAutofit fontScale="92500" lnSpcReduction="10000"/>
          </a:bodyPr>
          <a:lstStyle/>
          <a:p>
            <a:pPr algn="just"/>
            <a:r>
              <a:rPr lang="en-US" sz="2800" b="1" dirty="0" smtClean="0">
                <a:solidFill>
                  <a:schemeClr val="tx1"/>
                </a:solidFill>
                <a:latin typeface="Arial" panose="020B0604020202020204" pitchFamily="34" charset="0"/>
                <a:cs typeface="Arial" panose="020B0604020202020204" pitchFamily="34" charset="0"/>
              </a:rPr>
              <a:t>2. </a:t>
            </a:r>
            <a:r>
              <a:rPr lang="en-US" sz="2800" b="1" dirty="0" err="1" smtClean="0">
                <a:solidFill>
                  <a:schemeClr val="tx1"/>
                </a:solidFill>
                <a:latin typeface="Arial" panose="020B0604020202020204" pitchFamily="34" charset="0"/>
                <a:cs typeface="Arial" panose="020B0604020202020204" pitchFamily="34" charset="0"/>
              </a:rPr>
              <a:t>Khái</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niệm</a:t>
            </a:r>
            <a:r>
              <a:rPr lang="en-US" sz="2800" b="1" dirty="0" smtClean="0">
                <a:solidFill>
                  <a:schemeClr val="tx1"/>
                </a:solidFill>
                <a:latin typeface="Arial" panose="020B0604020202020204" pitchFamily="34" charset="0"/>
                <a:cs typeface="Arial" panose="020B0604020202020204" pitchFamily="34" charset="0"/>
              </a:rPr>
              <a:t>: </a:t>
            </a:r>
          </a:p>
          <a:p>
            <a:r>
              <a:rPr lang="vi-VN" sz="2800" b="1" dirty="0" smtClean="0">
                <a:solidFill>
                  <a:schemeClr val="tx1"/>
                </a:solidFill>
                <a:latin typeface="Arial" panose="020B0604020202020204" pitchFamily="34" charset="0"/>
                <a:cs typeface="Arial" panose="020B0604020202020204" pitchFamily="34" charset="0"/>
              </a:rPr>
              <a:t>Thực t</a:t>
            </a:r>
            <a:r>
              <a:rPr lang="en-US" sz="2800" b="1" dirty="0" err="1" smtClean="0">
                <a:solidFill>
                  <a:schemeClr val="tx1"/>
                </a:solidFill>
                <a:latin typeface="Arial" panose="020B0604020202020204" pitchFamily="34" charset="0"/>
                <a:cs typeface="Arial" panose="020B0604020202020204" pitchFamily="34" charset="0"/>
              </a:rPr>
              <a:t>ại</a:t>
            </a:r>
            <a:r>
              <a:rPr lang="vi-VN" sz="2800" b="1" dirty="0" smtClean="0">
                <a:solidFill>
                  <a:schemeClr val="tx1"/>
                </a:solidFill>
                <a:latin typeface="Arial" panose="020B0604020202020204" pitchFamily="34" charset="0"/>
                <a:cs typeface="Arial" panose="020B0604020202020204" pitchFamily="34" charset="0"/>
              </a:rPr>
              <a:t> </a:t>
            </a:r>
            <a:r>
              <a:rPr lang="vi-VN" sz="2800" b="1" dirty="0">
                <a:solidFill>
                  <a:schemeClr val="tx1"/>
                </a:solidFill>
                <a:latin typeface="Arial" panose="020B0604020202020204" pitchFamily="34" charset="0"/>
                <a:cs typeface="Arial" panose="020B0604020202020204" pitchFamily="34" charset="0"/>
              </a:rPr>
              <a:t>tăng cường</a:t>
            </a:r>
            <a:r>
              <a:rPr lang="vi-VN" sz="2800" dirty="0">
                <a:solidFill>
                  <a:schemeClr val="tx1"/>
                </a:solidFill>
                <a:latin typeface="Arial" panose="020B0604020202020204" pitchFamily="34" charset="0"/>
                <a:cs typeface="Arial" panose="020B0604020202020204" pitchFamily="34" charset="0"/>
              </a:rPr>
              <a:t> hay </a:t>
            </a:r>
            <a:r>
              <a:rPr lang="vi-VN" sz="2800" b="1" dirty="0">
                <a:solidFill>
                  <a:schemeClr val="tx1"/>
                </a:solidFill>
                <a:latin typeface="Arial" panose="020B0604020202020204" pitchFamily="34" charset="0"/>
                <a:cs typeface="Arial" panose="020B0604020202020204" pitchFamily="34" charset="0"/>
              </a:rPr>
              <a:t>thực </a:t>
            </a:r>
            <a:r>
              <a:rPr lang="vi-VN" sz="2800" b="1" dirty="0" smtClean="0">
                <a:solidFill>
                  <a:schemeClr val="tx1"/>
                </a:solidFill>
                <a:latin typeface="Arial" panose="020B0604020202020204" pitchFamily="34" charset="0"/>
                <a:cs typeface="Arial" panose="020B0604020202020204" pitchFamily="34" charset="0"/>
              </a:rPr>
              <a:t>t</a:t>
            </a:r>
            <a:r>
              <a:rPr lang="en-US" sz="2800" b="1" dirty="0" err="1" smtClean="0">
                <a:solidFill>
                  <a:schemeClr val="tx1"/>
                </a:solidFill>
                <a:latin typeface="Arial" panose="020B0604020202020204" pitchFamily="34" charset="0"/>
                <a:cs typeface="Arial" panose="020B0604020202020204" pitchFamily="34" charset="0"/>
              </a:rPr>
              <a:t>ại</a:t>
            </a:r>
            <a:r>
              <a:rPr lang="vi-VN" sz="2800" b="1" dirty="0" smtClean="0">
                <a:solidFill>
                  <a:schemeClr val="tx1"/>
                </a:solidFill>
                <a:latin typeface="Arial" panose="020B0604020202020204" pitchFamily="34" charset="0"/>
                <a:cs typeface="Arial" panose="020B0604020202020204" pitchFamily="34" charset="0"/>
              </a:rPr>
              <a:t> </a:t>
            </a:r>
            <a:r>
              <a:rPr lang="vi-VN" sz="2800" b="1" dirty="0">
                <a:solidFill>
                  <a:schemeClr val="tx1"/>
                </a:solidFill>
                <a:latin typeface="Arial" panose="020B0604020202020204" pitchFamily="34" charset="0"/>
                <a:cs typeface="Arial" panose="020B0604020202020204" pitchFamily="34" charset="0"/>
              </a:rPr>
              <a:t>ảo tăng cường</a:t>
            </a:r>
            <a:r>
              <a:rPr lang="vi-VN" sz="2800" dirty="0">
                <a:solidFill>
                  <a:schemeClr val="tx1"/>
                </a:solidFill>
                <a:latin typeface="Arial" panose="020B0604020202020204" pitchFamily="34" charset="0"/>
                <a:cs typeface="Arial" panose="020B0604020202020204" pitchFamily="34" charset="0"/>
              </a:rPr>
              <a:t> trong tiếng Anh là </a:t>
            </a:r>
            <a:r>
              <a:rPr lang="vi-VN" sz="2800" b="1" dirty="0">
                <a:solidFill>
                  <a:schemeClr val="tx1"/>
                </a:solidFill>
                <a:latin typeface="Arial" panose="020B0604020202020204" pitchFamily="34" charset="0"/>
                <a:cs typeface="Arial" panose="020B0604020202020204" pitchFamily="34" charset="0"/>
              </a:rPr>
              <a:t>Augmented Reality, </a:t>
            </a:r>
            <a:r>
              <a:rPr lang="vi-VN" sz="2800" dirty="0">
                <a:solidFill>
                  <a:schemeClr val="tx1"/>
                </a:solidFill>
                <a:latin typeface="Arial" panose="020B0604020202020204" pitchFamily="34" charset="0"/>
                <a:cs typeface="Arial" panose="020B0604020202020204" pitchFamily="34" charset="0"/>
              </a:rPr>
              <a:t>viết tắt là </a:t>
            </a:r>
            <a:r>
              <a:rPr lang="vi-VN" sz="2800" b="1" dirty="0">
                <a:solidFill>
                  <a:schemeClr val="tx1"/>
                </a:solidFill>
                <a:latin typeface="Arial" panose="020B0604020202020204" pitchFamily="34" charset="0"/>
                <a:cs typeface="Arial" panose="020B0604020202020204" pitchFamily="34" charset="0"/>
              </a:rPr>
              <a:t>AR</a:t>
            </a:r>
            <a:r>
              <a:rPr lang="vi-VN" sz="2800" dirty="0">
                <a:solidFill>
                  <a:schemeClr val="tx1"/>
                </a:solidFill>
                <a:latin typeface="Arial" panose="020B0604020202020204" pitchFamily="34" charset="0"/>
                <a:cs typeface="Arial" panose="020B0604020202020204" pitchFamily="34" charset="0"/>
              </a:rPr>
              <a:t>.  </a:t>
            </a:r>
          </a:p>
          <a:p>
            <a:r>
              <a:rPr lang="vi-VN" sz="2800" b="1" dirty="0">
                <a:solidFill>
                  <a:schemeClr val="tx1"/>
                </a:solidFill>
                <a:latin typeface="Arial" panose="020B0604020202020204" pitchFamily="34" charset="0"/>
                <a:cs typeface="Arial" panose="020B0604020202020204" pitchFamily="34" charset="0"/>
              </a:rPr>
              <a:t>Thực </a:t>
            </a:r>
            <a:r>
              <a:rPr lang="en-US" sz="2800" b="1" dirty="0" err="1" smtClean="0">
                <a:solidFill>
                  <a:schemeClr val="tx1"/>
                </a:solidFill>
                <a:latin typeface="Arial" panose="020B0604020202020204" pitchFamily="34" charset="0"/>
                <a:cs typeface="Arial" panose="020B0604020202020204" pitchFamily="34" charset="0"/>
              </a:rPr>
              <a:t>tại</a:t>
            </a:r>
            <a:r>
              <a:rPr lang="vi-VN" sz="2800" b="1" dirty="0" smtClean="0">
                <a:solidFill>
                  <a:schemeClr val="tx1"/>
                </a:solidFill>
                <a:latin typeface="Arial" panose="020B0604020202020204" pitchFamily="34" charset="0"/>
                <a:cs typeface="Arial" panose="020B0604020202020204" pitchFamily="34" charset="0"/>
              </a:rPr>
              <a:t> </a:t>
            </a:r>
            <a:r>
              <a:rPr lang="vi-VN" sz="2800" b="1" dirty="0">
                <a:solidFill>
                  <a:schemeClr val="tx1"/>
                </a:solidFill>
                <a:latin typeface="Arial" panose="020B0604020202020204" pitchFamily="34" charset="0"/>
                <a:cs typeface="Arial" panose="020B0604020202020204" pitchFamily="34" charset="0"/>
              </a:rPr>
              <a:t>tăng cường</a:t>
            </a:r>
            <a:r>
              <a:rPr lang="vi-VN" sz="2800" dirty="0">
                <a:solidFill>
                  <a:schemeClr val="tx1"/>
                </a:solidFill>
                <a:latin typeface="Arial" panose="020B0604020202020204" pitchFamily="34" charset="0"/>
                <a:cs typeface="Arial" panose="020B0604020202020204" pitchFamily="34" charset="0"/>
              </a:rPr>
              <a:t> là một phiên bản nâng cao của thế giới vật lí và thực tế thông qua việc sử dụng các yếu tố thị giác, âm thanh hoặc các kích thích giác quan khác. </a:t>
            </a:r>
          </a:p>
          <a:p>
            <a:r>
              <a:rPr lang="vi-VN" sz="2800" dirty="0">
                <a:solidFill>
                  <a:schemeClr val="tx1"/>
                </a:solidFill>
                <a:latin typeface="Arial" panose="020B0604020202020204" pitchFamily="34" charset="0"/>
                <a:cs typeface="Arial" panose="020B0604020202020204" pitchFamily="34" charset="0"/>
              </a:rPr>
              <a:t>Đây là một xu hướng phát triển trong các công ty có chuyên môn về điện toán di động và các ứng dụng thương mại nói riêng. Ví dụ tiêu biểu về công nghệ AR là trò chơi Pokemon GO và hiệu ứng mà nó đem lại.</a:t>
            </a:r>
          </a:p>
          <a:p>
            <a:pPr algn="just"/>
            <a:endParaRPr lang="en-US" sz="2800" dirty="0">
              <a:solidFill>
                <a:schemeClr val="tx1"/>
              </a:solidFill>
              <a:latin typeface="Arial" panose="020B0604020202020204" pitchFamily="34" charset="0"/>
              <a:cs typeface="Arial" panose="020B0604020202020204" pitchFamily="34" charset="0"/>
            </a:endParaRPr>
          </a:p>
          <a:p>
            <a:pPr marL="0" indent="0">
              <a:buNone/>
            </a:pPr>
            <a:endParaRPr lang="en-US" sz="2800" dirty="0" smtClean="0">
              <a:solidFill>
                <a:schemeClr val="tx1"/>
              </a:solidFill>
              <a:latin typeface="Arial" panose="020B0604020202020204" pitchFamily="34" charset="0"/>
              <a:cs typeface="Arial" panose="020B060402020202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5</a:t>
            </a:fld>
            <a:endParaRPr lang="en-US"/>
          </a:p>
        </p:txBody>
      </p:sp>
    </p:spTree>
    <p:extLst>
      <p:ext uri="{BB962C8B-B14F-4D97-AF65-F5344CB8AC3E}">
        <p14:creationId xmlns:p14="http://schemas.microsoft.com/office/powerpoint/2010/main" xmlns="" val="11525244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(32)</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Autofit/>
          </a:bodyPr>
          <a:lstStyle/>
          <a:p>
            <a:r>
              <a:rPr lang="en-US" sz="2400">
                <a:solidFill>
                  <a:schemeClr val="tx1"/>
                </a:solidFill>
                <a:latin typeface="Arial" panose="020B0604020202020204" pitchFamily="34" charset="0"/>
                <a:cs typeface="Arial" panose="020B0604020202020204" pitchFamily="34" charset="0"/>
              </a:rPr>
              <a:t>Các ứng dụng bao gồm bàn và tường dự. Một sự đổi mới, mở Rộng Ảo Bảng phân tách các ảo từ thực sự bằng bao gồm cả tách chùm gương gắn vào trần nhà ở một góc điều chỉnh. Ảo giới thiệu, có sử dụng tách chùm gương cùng với nhiều đồ họa màn hình cung cấp một phương tiện tương tác của cùng một lúc tham gia với các ảo và sự thật. Nhiều hơn triển khai và cấu hình hãy không gian tăng cường thực tế hiển thị một ngày càng hấp dẫn tương tác thay thế.</a:t>
            </a:r>
          </a:p>
          <a:p>
            <a:r>
              <a:rPr lang="en-US" sz="2400">
                <a:solidFill>
                  <a:schemeClr val="tx1"/>
                </a:solidFill>
                <a:latin typeface="Arial" panose="020B0604020202020204" pitchFamily="34" charset="0"/>
                <a:cs typeface="Arial" panose="020B0604020202020204" pitchFamily="34" charset="0"/>
              </a:rPr>
              <a:t>Một SAR hệ thống có thể hiển thị trên bất kỳ số bề mặt của một thiết lập trong nhà một lúc. SAR hỗ trợ cả một hình đồ họa và thụ động, xúc cảm giác cho cuối dùng. Người có thể chạm vào vật thể trong một quá trình cung thụ động xúc giác. </a:t>
            </a:r>
          </a:p>
          <a:p>
            <a:pPr marL="0" indent="0">
              <a:buNone/>
            </a:pP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50</a:t>
            </a:fld>
            <a:endParaRPr lang="en-US"/>
          </a:p>
        </p:txBody>
      </p:sp>
    </p:spTree>
    <p:extLst>
      <p:ext uri="{BB962C8B-B14F-4D97-AF65-F5344CB8AC3E}">
        <p14:creationId xmlns:p14="http://schemas.microsoft.com/office/powerpoint/2010/main" xmlns="" val="41900463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(33)</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pPr algn="just"/>
            <a:r>
              <a:rPr lang="en-US" sz="2400" b="1">
                <a:solidFill>
                  <a:schemeClr val="tx1"/>
                </a:solidFill>
                <a:latin typeface="Arial" panose="020B0604020202020204" pitchFamily="34" charset="0"/>
                <a:cs typeface="Arial" panose="020B0604020202020204" pitchFamily="34" charset="0"/>
              </a:rPr>
              <a:t>Theo </a:t>
            </a:r>
            <a:r>
              <a:rPr lang="en-US" sz="2400" b="1" smtClean="0">
                <a:solidFill>
                  <a:schemeClr val="tx1"/>
                </a:solidFill>
                <a:latin typeface="Arial" panose="020B0604020202020204" pitchFamily="34" charset="0"/>
                <a:cs typeface="Arial" panose="020B0604020202020204" pitchFamily="34" charset="0"/>
              </a:rPr>
              <a:t>dõi:</a:t>
            </a:r>
            <a:endParaRPr lang="en-US" sz="2400" b="1">
              <a:solidFill>
                <a:schemeClr val="tx1"/>
              </a:solidFill>
              <a:latin typeface="Arial" panose="020B0604020202020204" pitchFamily="34" charset="0"/>
              <a:cs typeface="Arial" panose="020B0604020202020204" pitchFamily="34" charset="0"/>
            </a:endParaRPr>
          </a:p>
          <a:p>
            <a:pPr algn="just"/>
            <a:r>
              <a:rPr lang="en-US" sz="2400">
                <a:solidFill>
                  <a:schemeClr val="tx1"/>
                </a:solidFill>
                <a:latin typeface="Arial" panose="020B0604020202020204" pitchFamily="34" charset="0"/>
                <a:cs typeface="Arial" panose="020B0604020202020204" pitchFamily="34" charset="0"/>
              </a:rPr>
              <a:t>Hiện đại điện thoại di động tăng cường-hệ thống thực tế sử dụng một hoặc nhiều điều sau đây theo dõi công nghệ: máy ảnh kỹ thuật số, và cảm biến quang học, gia tốc, GPS, con quay </a:t>
            </a:r>
            <a:r>
              <a:rPr lang="en-US" sz="2400" smtClean="0">
                <a:solidFill>
                  <a:schemeClr val="tx1"/>
                </a:solidFill>
                <a:latin typeface="Arial" panose="020B0604020202020204" pitchFamily="34" charset="0"/>
                <a:cs typeface="Arial" panose="020B0604020202020204" pitchFamily="34" charset="0"/>
              </a:rPr>
              <a:t>hồi chuyển</a:t>
            </a:r>
            <a:r>
              <a:rPr lang="en-US" sz="2400">
                <a:solidFill>
                  <a:schemeClr val="tx1"/>
                </a:solidFill>
                <a:latin typeface="Arial" panose="020B0604020202020204" pitchFamily="34" charset="0"/>
                <a:cs typeface="Arial" panose="020B0604020202020204" pitchFamily="34" charset="0"/>
              </a:rPr>
              <a:t>, rắn la bàn, RFID và cảm biến không dây.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Các </a:t>
            </a:r>
            <a:r>
              <a:rPr lang="en-US" sz="2400">
                <a:solidFill>
                  <a:schemeClr val="tx1"/>
                </a:solidFill>
                <a:latin typeface="Arial" panose="020B0604020202020204" pitchFamily="34" charset="0"/>
                <a:cs typeface="Arial" panose="020B0604020202020204" pitchFamily="34" charset="0"/>
              </a:rPr>
              <a:t>công nghệ này cung cấp mức độ khác nhau của chính xác. Quan trọng nhất là vị trí và định hướng của các người dùng cái đầu của mình.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Theo </a:t>
            </a:r>
            <a:r>
              <a:rPr lang="en-US" sz="2400">
                <a:solidFill>
                  <a:schemeClr val="tx1"/>
                </a:solidFill>
                <a:latin typeface="Arial" panose="020B0604020202020204" pitchFamily="34" charset="0"/>
                <a:cs typeface="Arial" panose="020B0604020202020204" pitchFamily="34" charset="0"/>
              </a:rPr>
              <a:t>dõi các người dùng bàn tay của(s) hoặc một cầm tay thiết bị đầu vào có thể cung cấp một 6DOF kỹ thuật tương tác. </a:t>
            </a:r>
          </a:p>
        </p:txBody>
      </p:sp>
      <p:sp>
        <p:nvSpPr>
          <p:cNvPr id="4" name="Slide Number Placeholder 3"/>
          <p:cNvSpPr>
            <a:spLocks noGrp="1"/>
          </p:cNvSpPr>
          <p:nvPr>
            <p:ph type="sldNum" sz="quarter" idx="12"/>
          </p:nvPr>
        </p:nvSpPr>
        <p:spPr/>
        <p:txBody>
          <a:bodyPr/>
          <a:lstStyle/>
          <a:p>
            <a:fld id="{C0FE81FB-3A1D-4835-9FBB-B6198B449A53}" type="slidenum">
              <a:rPr lang="en-US" smtClean="0"/>
              <a:pPr/>
              <a:t>51</a:t>
            </a:fld>
            <a:endParaRPr lang="en-US"/>
          </a:p>
        </p:txBody>
      </p:sp>
    </p:spTree>
    <p:extLst>
      <p:ext uri="{BB962C8B-B14F-4D97-AF65-F5344CB8AC3E}">
        <p14:creationId xmlns:p14="http://schemas.microsoft.com/office/powerpoint/2010/main" xmlns="" val="29704693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(34)</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Autofit/>
          </a:bodyPr>
          <a:lstStyle/>
          <a:p>
            <a:r>
              <a:rPr lang="en-US" sz="2400" b="1" smtClean="0">
                <a:solidFill>
                  <a:schemeClr val="tx1"/>
                </a:solidFill>
                <a:latin typeface="Arial" panose="020B0604020202020204" pitchFamily="34" charset="0"/>
                <a:cs typeface="Arial" panose="020B0604020202020204" pitchFamily="34" charset="0"/>
              </a:rPr>
              <a:t>Mạng:</a:t>
            </a:r>
            <a:endParaRPr lang="en-US" sz="2400" b="1">
              <a:solidFill>
                <a:schemeClr val="tx1"/>
              </a:solidFill>
              <a:latin typeface="Arial" panose="020B0604020202020204" pitchFamily="34" charset="0"/>
              <a:cs typeface="Arial" panose="020B0604020202020204" pitchFamily="34" charset="0"/>
            </a:endParaRPr>
          </a:p>
          <a:p>
            <a:r>
              <a:rPr lang="en-US" sz="2400">
                <a:solidFill>
                  <a:schemeClr val="tx1"/>
                </a:solidFill>
                <a:latin typeface="Arial" panose="020B0604020202020204" pitchFamily="34" charset="0"/>
                <a:cs typeface="Arial" panose="020B0604020202020204" pitchFamily="34" charset="0"/>
              </a:rPr>
              <a:t>Điện thoại di động tăng cường, các ứng dụng thực tế đang được phổ biến do nhiều thông qua điện thoại di động và đặc biệt là mặc thiết bị. </a:t>
            </a:r>
            <a:endParaRPr lang="en-US" sz="2400" smtClean="0">
              <a:solidFill>
                <a:schemeClr val="tx1"/>
              </a:solidFill>
              <a:latin typeface="Arial" panose="020B0604020202020204" pitchFamily="34" charset="0"/>
              <a:cs typeface="Arial" panose="020B0604020202020204" pitchFamily="34" charset="0"/>
            </a:endParaRPr>
          </a:p>
          <a:p>
            <a:r>
              <a:rPr lang="en-US" sz="2400" smtClean="0">
                <a:solidFill>
                  <a:schemeClr val="tx1"/>
                </a:solidFill>
                <a:latin typeface="Arial" panose="020B0604020202020204" pitchFamily="34" charset="0"/>
                <a:cs typeface="Arial" panose="020B0604020202020204" pitchFamily="34" charset="0"/>
              </a:rPr>
              <a:t>Tuy </a:t>
            </a:r>
            <a:r>
              <a:rPr lang="en-US" sz="2400">
                <a:solidFill>
                  <a:schemeClr val="tx1"/>
                </a:solidFill>
                <a:latin typeface="Arial" panose="020B0604020202020204" pitchFamily="34" charset="0"/>
                <a:cs typeface="Arial" panose="020B0604020202020204" pitchFamily="34" charset="0"/>
              </a:rPr>
              <a:t>nhiên, họ thường dựa vào tính toán mạnh tầm nhìn máy tính toán với trễ yêu cầu. Để bù đắp cho sự thiếu sức mạnh tính toán, giảm tải dữ liệu để xử lý một xa máy được thường xuyên mong muốn. </a:t>
            </a:r>
            <a:endParaRPr lang="en-US" sz="2400" smtClean="0">
              <a:solidFill>
                <a:schemeClr val="tx1"/>
              </a:solidFill>
              <a:latin typeface="Arial" panose="020B0604020202020204" pitchFamily="34" charset="0"/>
              <a:cs typeface="Arial" panose="020B0604020202020204" pitchFamily="34" charset="0"/>
            </a:endParaRPr>
          </a:p>
          <a:p>
            <a:r>
              <a:rPr lang="en-US" sz="2400" smtClean="0">
                <a:solidFill>
                  <a:schemeClr val="tx1"/>
                </a:solidFill>
                <a:latin typeface="Arial" panose="020B0604020202020204" pitchFamily="34" charset="0"/>
                <a:cs typeface="Arial" panose="020B0604020202020204" pitchFamily="34" charset="0"/>
              </a:rPr>
              <a:t>Tính </a:t>
            </a:r>
            <a:r>
              <a:rPr lang="en-US" sz="2400">
                <a:solidFill>
                  <a:schemeClr val="tx1"/>
                </a:solidFill>
                <a:latin typeface="Arial" panose="020B0604020202020204" pitchFamily="34" charset="0"/>
                <a:cs typeface="Arial" panose="020B0604020202020204" pitchFamily="34" charset="0"/>
              </a:rPr>
              <a:t>toán giảm tải giới hạn chế trong các ứng dụng, đặc biệt là trong điều kiện của trễ và băng thông. Mặc dù có rất nhiều thời gian thực phương tiện vận chuyển giao thức đó là sự cần thiết cho sự hỗ trợ từ cơ sở hạ tầng mạng như vậy. </a:t>
            </a:r>
          </a:p>
        </p:txBody>
      </p:sp>
      <p:sp>
        <p:nvSpPr>
          <p:cNvPr id="4" name="Slide Number Placeholder 3"/>
          <p:cNvSpPr>
            <a:spLocks noGrp="1"/>
          </p:cNvSpPr>
          <p:nvPr>
            <p:ph type="sldNum" sz="quarter" idx="12"/>
          </p:nvPr>
        </p:nvSpPr>
        <p:spPr/>
        <p:txBody>
          <a:bodyPr/>
          <a:lstStyle/>
          <a:p>
            <a:fld id="{C0FE81FB-3A1D-4835-9FBB-B6198B449A53}" type="slidenum">
              <a:rPr lang="en-US" smtClean="0"/>
              <a:pPr/>
              <a:t>52</a:t>
            </a:fld>
            <a:endParaRPr lang="en-US"/>
          </a:p>
        </p:txBody>
      </p:sp>
    </p:spTree>
    <p:extLst>
      <p:ext uri="{BB962C8B-B14F-4D97-AF65-F5344CB8AC3E}">
        <p14:creationId xmlns:p14="http://schemas.microsoft.com/office/powerpoint/2010/main" xmlns="" val="31918982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(35)</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en-US" sz="2400" b="1" smtClean="0">
                <a:solidFill>
                  <a:schemeClr val="tx1"/>
                </a:solidFill>
                <a:latin typeface="Arial" panose="020B0604020202020204" pitchFamily="34" charset="0"/>
                <a:cs typeface="Arial" panose="020B0604020202020204" pitchFamily="34" charset="0"/>
              </a:rPr>
              <a:t>Thiết </a:t>
            </a:r>
            <a:r>
              <a:rPr lang="en-US" sz="2400" b="1">
                <a:solidFill>
                  <a:schemeClr val="tx1"/>
                </a:solidFill>
                <a:latin typeface="Arial" panose="020B0604020202020204" pitchFamily="34" charset="0"/>
                <a:cs typeface="Arial" panose="020B0604020202020204" pitchFamily="34" charset="0"/>
              </a:rPr>
              <a:t>bị đầu </a:t>
            </a:r>
            <a:r>
              <a:rPr lang="en-US" sz="2400" b="1" smtClean="0">
                <a:solidFill>
                  <a:schemeClr val="tx1"/>
                </a:solidFill>
                <a:latin typeface="Arial" panose="020B0604020202020204" pitchFamily="34" charset="0"/>
                <a:cs typeface="Arial" panose="020B0604020202020204" pitchFamily="34" charset="0"/>
              </a:rPr>
              <a:t>vào:</a:t>
            </a:r>
            <a:endParaRPr lang="en-US" sz="2400" b="1">
              <a:solidFill>
                <a:schemeClr val="tx1"/>
              </a:solidFill>
              <a:latin typeface="Arial" panose="020B0604020202020204" pitchFamily="34" charset="0"/>
              <a:cs typeface="Arial" panose="020B0604020202020204" pitchFamily="34" charset="0"/>
            </a:endParaRPr>
          </a:p>
          <a:p>
            <a:r>
              <a:rPr lang="en-US" sz="2400">
                <a:solidFill>
                  <a:schemeClr val="tx1"/>
                </a:solidFill>
                <a:latin typeface="Arial" panose="020B0604020202020204" pitchFamily="34" charset="0"/>
                <a:cs typeface="Arial" panose="020B0604020202020204" pitchFamily="34" charset="0"/>
              </a:rPr>
              <a:t>C</a:t>
            </a:r>
            <a:r>
              <a:rPr lang="en-US" sz="2400" smtClean="0">
                <a:solidFill>
                  <a:schemeClr val="tx1"/>
                </a:solidFill>
                <a:latin typeface="Arial" panose="020B0604020202020204" pitchFamily="34" charset="0"/>
                <a:cs typeface="Arial" panose="020B0604020202020204" pitchFamily="34" charset="0"/>
              </a:rPr>
              <a:t>ho </a:t>
            </a:r>
            <a:r>
              <a:rPr lang="en-US" sz="2400">
                <a:solidFill>
                  <a:schemeClr val="tx1"/>
                </a:solidFill>
                <a:latin typeface="Arial" panose="020B0604020202020204" pitchFamily="34" charset="0"/>
                <a:cs typeface="Arial" panose="020B0604020202020204" pitchFamily="34" charset="0"/>
              </a:rPr>
              <a:t>phép bạn tương tác với thế giới ảo: bộ dò tìm vị trí (position tracking), bộ giao diện định vị (Navigation interfaces). bộ giao diện cử chỉ (Gesture interfaces)</a:t>
            </a:r>
          </a:p>
          <a:p>
            <a:r>
              <a:rPr lang="en-US" sz="2400">
                <a:solidFill>
                  <a:schemeClr val="tx1"/>
                </a:solidFill>
                <a:latin typeface="Arial" panose="020B0604020202020204" pitchFamily="34" charset="0"/>
                <a:cs typeface="Arial" panose="020B0604020202020204" pitchFamily="34" charset="0"/>
              </a:rPr>
              <a:t>Kỹ thuật bao gồm hướng dẫn người dùng sử dụng lời nói và cử chỉ để xác nhận, hệ thống đó giải thích một động tác của người dùng bằng hình ảnh phát hiện hoặc từ bộ cảm biến nhúng trong một thiết bị ngoại vi như một cây đũa thần, bút, trỏ, găng tay, hoặc khác cơ thể mặc. </a:t>
            </a:r>
          </a:p>
        </p:txBody>
      </p:sp>
      <p:sp>
        <p:nvSpPr>
          <p:cNvPr id="4" name="Slide Number Placeholder 3"/>
          <p:cNvSpPr>
            <a:spLocks noGrp="1"/>
          </p:cNvSpPr>
          <p:nvPr>
            <p:ph type="sldNum" sz="quarter" idx="12"/>
          </p:nvPr>
        </p:nvSpPr>
        <p:spPr/>
        <p:txBody>
          <a:bodyPr/>
          <a:lstStyle/>
          <a:p>
            <a:fld id="{C0FE81FB-3A1D-4835-9FBB-B6198B449A53}" type="slidenum">
              <a:rPr lang="en-US" smtClean="0"/>
              <a:pPr/>
              <a:t>53</a:t>
            </a:fld>
            <a:endParaRPr lang="en-US"/>
          </a:p>
        </p:txBody>
      </p:sp>
    </p:spTree>
    <p:extLst>
      <p:ext uri="{BB962C8B-B14F-4D97-AF65-F5344CB8AC3E}">
        <p14:creationId xmlns:p14="http://schemas.microsoft.com/office/powerpoint/2010/main" xmlns="" val="31005644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(36)</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a:bodyPr>
          <a:lstStyle/>
          <a:p>
            <a:pPr algn="just"/>
            <a:r>
              <a:rPr lang="en-US" sz="2400" b="1" smtClean="0">
                <a:solidFill>
                  <a:schemeClr val="tx1"/>
                </a:solidFill>
                <a:latin typeface="Arial" panose="020B0604020202020204" pitchFamily="34" charset="0"/>
                <a:cs typeface="Arial" panose="020B0604020202020204" pitchFamily="34" charset="0"/>
              </a:rPr>
              <a:t>Thiết </a:t>
            </a:r>
            <a:r>
              <a:rPr lang="en-US" sz="2400" b="1">
                <a:solidFill>
                  <a:schemeClr val="tx1"/>
                </a:solidFill>
                <a:latin typeface="Arial" panose="020B0604020202020204" pitchFamily="34" charset="0"/>
                <a:cs typeface="Arial" panose="020B0604020202020204" pitchFamily="34" charset="0"/>
              </a:rPr>
              <a:t>bị đầu ra:</a:t>
            </a:r>
          </a:p>
          <a:p>
            <a:pPr algn="just"/>
            <a:r>
              <a:rPr lang="en-US" sz="2400" smtClean="0">
                <a:solidFill>
                  <a:schemeClr val="tx1"/>
                </a:solidFill>
                <a:latin typeface="Arial" panose="020B0604020202020204" pitchFamily="34" charset="0"/>
                <a:cs typeface="Arial" panose="020B0604020202020204" pitchFamily="34" charset="0"/>
              </a:rPr>
              <a:t>Hhiển </a:t>
            </a:r>
            <a:r>
              <a:rPr lang="en-US" sz="2400">
                <a:solidFill>
                  <a:schemeClr val="tx1"/>
                </a:solidFill>
                <a:latin typeface="Arial" panose="020B0604020202020204" pitchFamily="34" charset="0"/>
                <a:cs typeface="Arial" panose="020B0604020202020204" pitchFamily="34" charset="0"/>
              </a:rPr>
              <a:t>thị đồ họa để nhìn được đối tượng 3D nổi. Thiết bị âm thanh</a:t>
            </a:r>
            <a:r>
              <a:rPr lang="en-US" sz="2400" smtClean="0">
                <a:solidFill>
                  <a:schemeClr val="tx1"/>
                </a:solidFill>
                <a:latin typeface="Arial" panose="020B0604020202020204" pitchFamily="34" charset="0"/>
                <a:cs typeface="Arial" panose="020B0604020202020204" pitchFamily="34" charset="0"/>
              </a:rPr>
              <a:t>, bộ </a:t>
            </a:r>
            <a:r>
              <a:rPr lang="en-US" sz="2400">
                <a:solidFill>
                  <a:schemeClr val="tx1"/>
                </a:solidFill>
                <a:latin typeface="Arial" panose="020B0604020202020204" pitchFamily="34" charset="0"/>
                <a:cs typeface="Arial" panose="020B0604020202020204" pitchFamily="34" charset="0"/>
              </a:rPr>
              <a:t>phản hồi cảm giác (Haptic feedback như găng tay), bộ phản hồi xung lực để tạo ra lực tác động như khi đi đường xóc</a:t>
            </a:r>
            <a:r>
              <a:rPr lang="en-US" sz="2400" smtClean="0">
                <a:solidFill>
                  <a:schemeClr val="tx1"/>
                </a:solidFill>
                <a:latin typeface="Arial" panose="020B0604020202020204" pitchFamily="34" charset="0"/>
                <a:cs typeface="Arial" panose="020B0604020202020204" pitchFamily="34" charset="0"/>
              </a:rPr>
              <a:t>.</a:t>
            </a:r>
          </a:p>
          <a:p>
            <a:pPr algn="just"/>
            <a:r>
              <a:rPr lang="en-US" sz="2400" smtClean="0">
                <a:solidFill>
                  <a:schemeClr val="tx1"/>
                </a:solidFill>
                <a:latin typeface="Arial" panose="020B0604020202020204" pitchFamily="34" charset="0"/>
                <a:cs typeface="Arial" panose="020B0604020202020204" pitchFamily="34" charset="0"/>
              </a:rPr>
              <a:t>Một </a:t>
            </a:r>
            <a:r>
              <a:rPr lang="en-US" sz="2400">
                <a:solidFill>
                  <a:schemeClr val="tx1"/>
                </a:solidFill>
                <a:latin typeface="Arial" panose="020B0604020202020204" pitchFamily="34" charset="0"/>
                <a:cs typeface="Arial" panose="020B0604020202020204" pitchFamily="34" charset="0"/>
              </a:rPr>
              <a:t>hệ thống VR bình thường thì chỉ cần âm thanh là đủ. Nếu bạn muốn trải nghiệm được tốt hơn thì có thể sử dụng đến những thiết bị đầu ra khác.</a:t>
            </a:r>
          </a:p>
          <a:p>
            <a:pPr algn="just"/>
            <a:r>
              <a:rPr lang="en-US" sz="2400" b="1" smtClean="0">
                <a:solidFill>
                  <a:schemeClr val="tx1"/>
                </a:solidFill>
                <a:latin typeface="Arial" panose="020B0604020202020204" pitchFamily="34" charset="0"/>
                <a:cs typeface="Arial" panose="020B0604020202020204" pitchFamily="34" charset="0"/>
              </a:rPr>
              <a:t> </a:t>
            </a:r>
            <a:r>
              <a:rPr lang="en-US" sz="2400" b="1">
                <a:solidFill>
                  <a:schemeClr val="tx1"/>
                </a:solidFill>
                <a:latin typeface="Arial" panose="020B0604020202020204" pitchFamily="34" charset="0"/>
                <a:cs typeface="Arial" panose="020B0604020202020204" pitchFamily="34" charset="0"/>
              </a:rPr>
              <a:t>Máy </a:t>
            </a:r>
            <a:r>
              <a:rPr lang="en-US" sz="2400" b="1" smtClean="0">
                <a:solidFill>
                  <a:schemeClr val="tx1"/>
                </a:solidFill>
                <a:latin typeface="Arial" panose="020B0604020202020204" pitchFamily="34" charset="0"/>
                <a:cs typeface="Arial" panose="020B0604020202020204" pitchFamily="34" charset="0"/>
              </a:rPr>
              <a:t>tính:</a:t>
            </a:r>
            <a:endParaRPr lang="en-US" sz="2400" b="1">
              <a:solidFill>
                <a:schemeClr val="tx1"/>
              </a:solidFill>
              <a:latin typeface="Arial" panose="020B0604020202020204" pitchFamily="34" charset="0"/>
              <a:cs typeface="Arial" panose="020B0604020202020204" pitchFamily="34" charset="0"/>
            </a:endParaRPr>
          </a:p>
          <a:p>
            <a:pPr algn="just"/>
            <a:r>
              <a:rPr lang="en-US" sz="2400">
                <a:solidFill>
                  <a:schemeClr val="tx1"/>
                </a:solidFill>
                <a:latin typeface="Arial" panose="020B0604020202020204" pitchFamily="34" charset="0"/>
                <a:cs typeface="Arial" panose="020B0604020202020204" pitchFamily="34" charset="0"/>
              </a:rPr>
              <a:t>là bộ xử lí đồ họa, nó cho phép môi trường thực tế ảo chạy một cách trơn tru. Nó có thể là điện thoại, máy vi </a:t>
            </a:r>
            <a:r>
              <a:rPr lang="en-US" sz="2400" smtClean="0">
                <a:solidFill>
                  <a:schemeClr val="tx1"/>
                </a:solidFill>
                <a:latin typeface="Arial" panose="020B0604020202020204" pitchFamily="34" charset="0"/>
                <a:cs typeface="Arial" panose="020B0604020202020204" pitchFamily="34" charset="0"/>
              </a:rPr>
              <a:t>tính</a:t>
            </a:r>
            <a:r>
              <a:rPr lang="en-US" sz="2400">
                <a:solidFill>
                  <a:schemeClr val="tx1"/>
                </a:solidFill>
                <a:latin typeface="Arial" panose="020B0604020202020204" pitchFamily="34" charset="0"/>
                <a:cs typeface="Arial" panose="020B0604020202020204" pitchFamily="34" charset="0"/>
              </a:rPr>
              <a:t>.</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54</a:t>
            </a:fld>
            <a:endParaRPr lang="en-US"/>
          </a:p>
        </p:txBody>
      </p:sp>
    </p:spTree>
    <p:extLst>
      <p:ext uri="{BB962C8B-B14F-4D97-AF65-F5344CB8AC3E}">
        <p14:creationId xmlns:p14="http://schemas.microsoft.com/office/powerpoint/2010/main" xmlns="" val="27326668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(37)</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a:bodyPr>
          <a:lstStyle/>
          <a:p>
            <a:r>
              <a:rPr lang="en-US" sz="2400" b="1" smtClean="0">
                <a:solidFill>
                  <a:schemeClr val="tx1"/>
                </a:solidFill>
                <a:latin typeface="Arial" panose="020B0604020202020204" pitchFamily="34" charset="0"/>
                <a:cs typeface="Arial" panose="020B0604020202020204" pitchFamily="34" charset="0"/>
              </a:rPr>
              <a:t>Phần mềm:</a:t>
            </a:r>
          </a:p>
          <a:p>
            <a:r>
              <a:rPr lang="en-US" sz="2400">
                <a:solidFill>
                  <a:schemeClr val="tx1"/>
                </a:solidFill>
                <a:latin typeface="Arial" panose="020B0604020202020204" pitchFamily="34" charset="0"/>
                <a:cs typeface="Arial" panose="020B0604020202020204" pitchFamily="34" charset="0"/>
              </a:rPr>
              <a:t>Bất kỳ VR nào cũng phải đáp ứng 2 công dụng chính là tạo hình và mô phỏng.</a:t>
            </a:r>
          </a:p>
          <a:p>
            <a:pPr lvl="0"/>
            <a:r>
              <a:rPr lang="en-US" sz="2400">
                <a:solidFill>
                  <a:schemeClr val="tx1"/>
                </a:solidFill>
                <a:latin typeface="Arial" panose="020B0604020202020204" pitchFamily="34" charset="0"/>
                <a:cs typeface="Arial" panose="020B0604020202020204" pitchFamily="34" charset="0"/>
              </a:rPr>
              <a:t>Việc tạo hình thì có thể thực hiện trên chính phần mềm đó hay sử dụng phần mềm trung gian như các phần mềm đồ họa AutoCAD, 3d Studio, 3Ds Max, Maya</a:t>
            </a:r>
            <a:r>
              <a:rPr lang="en-US" sz="2400" smtClean="0">
                <a:solidFill>
                  <a:schemeClr val="tx1"/>
                </a:solidFill>
                <a:latin typeface="Arial" panose="020B0604020202020204" pitchFamily="34" charset="0"/>
                <a:cs typeface="Arial" panose="020B0604020202020204" pitchFamily="34" charset="0"/>
              </a:rPr>
              <a:t>.</a:t>
            </a:r>
            <a:endParaRPr lang="en-US" sz="2400">
              <a:solidFill>
                <a:schemeClr val="tx1"/>
              </a:solidFill>
              <a:latin typeface="Arial" panose="020B0604020202020204" pitchFamily="34" charset="0"/>
              <a:cs typeface="Arial" panose="020B0604020202020204" pitchFamily="34" charset="0"/>
            </a:endParaRPr>
          </a:p>
          <a:p>
            <a:r>
              <a:rPr lang="en-US" sz="2400">
                <a:solidFill>
                  <a:schemeClr val="tx1"/>
                </a:solidFill>
                <a:latin typeface="Arial" panose="020B0604020202020204" pitchFamily="34" charset="0"/>
                <a:cs typeface="Arial" panose="020B0604020202020204" pitchFamily="34" charset="0"/>
              </a:rPr>
              <a:t>Mô phỏng ở đây là khả năng mô phỏng các phản ứng vật lý như động học, va chạm, động lực học và mô phỏng ứng xử của đối tượng như áo dính nước thì màu áo phải đậm hơn, chiếc cốc rơi xuống </a:t>
            </a:r>
            <a:r>
              <a:rPr lang="en-US" sz="2400" smtClean="0">
                <a:solidFill>
                  <a:schemeClr val="tx1"/>
                </a:solidFill>
                <a:latin typeface="Arial" panose="020B0604020202020204" pitchFamily="34" charset="0"/>
                <a:cs typeface="Arial" panose="020B0604020202020204" pitchFamily="34" charset="0"/>
              </a:rPr>
              <a:t>bể.</a:t>
            </a: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55</a:t>
            </a:fld>
            <a:endParaRPr lang="en-US"/>
          </a:p>
        </p:txBody>
      </p:sp>
    </p:spTree>
    <p:extLst>
      <p:ext uri="{BB962C8B-B14F-4D97-AF65-F5344CB8AC3E}">
        <p14:creationId xmlns:p14="http://schemas.microsoft.com/office/powerpoint/2010/main" xmlns="" val="3549994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(38)</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626281" y="2158312"/>
            <a:ext cx="9372129" cy="4539049"/>
          </a:xfrm>
        </p:spPr>
        <p:txBody>
          <a:bodyPr/>
          <a:lstStyle/>
          <a:p>
            <a:r>
              <a:rPr lang="en-US" sz="2800" b="1" smtClean="0">
                <a:solidFill>
                  <a:schemeClr val="tx1"/>
                </a:solidFill>
                <a:latin typeface="Arial" panose="020B0604020202020204" pitchFamily="34" charset="0"/>
                <a:cs typeface="Arial" panose="020B0604020202020204" pitchFamily="34" charset="0"/>
              </a:rPr>
              <a:t>Ưu </a:t>
            </a:r>
            <a:r>
              <a:rPr lang="en-US" sz="2800" b="1">
                <a:solidFill>
                  <a:schemeClr val="tx1"/>
                </a:solidFill>
                <a:latin typeface="Arial" panose="020B0604020202020204" pitchFamily="34" charset="0"/>
                <a:cs typeface="Arial" panose="020B0604020202020204" pitchFamily="34" charset="0"/>
              </a:rPr>
              <a:t>điểm.</a:t>
            </a:r>
            <a:endParaRPr lang="en-US" sz="2800">
              <a:solidFill>
                <a:schemeClr val="tx1"/>
              </a:solidFill>
              <a:latin typeface="Arial" panose="020B0604020202020204" pitchFamily="34" charset="0"/>
              <a:cs typeface="Arial" panose="020B0604020202020204" pitchFamily="34" charset="0"/>
            </a:endParaRPr>
          </a:p>
          <a:p>
            <a:r>
              <a:rPr lang="en-US" sz="2800">
                <a:solidFill>
                  <a:schemeClr val="tx1"/>
                </a:solidFill>
                <a:latin typeface="Arial" panose="020B0604020202020204" pitchFamily="34" charset="0"/>
                <a:cs typeface="Arial" panose="020B0604020202020204" pitchFamily="34" charset="0"/>
              </a:rPr>
              <a:t>AR có ưu điểm là đưa thêm được nhiều thứ ảo vào thế giới </a:t>
            </a:r>
            <a:r>
              <a:rPr lang="en-US" sz="2800" smtClean="0">
                <a:solidFill>
                  <a:schemeClr val="tx1"/>
                </a:solidFill>
                <a:latin typeface="Arial" panose="020B0604020202020204" pitchFamily="34" charset="0"/>
                <a:cs typeface="Arial" panose="020B0604020202020204" pitchFamily="34" charset="0"/>
              </a:rPr>
              <a:t>thật.</a:t>
            </a:r>
          </a:p>
          <a:p>
            <a:r>
              <a:rPr lang="en-US" sz="2800" smtClean="0">
                <a:solidFill>
                  <a:schemeClr val="tx1"/>
                </a:solidFill>
                <a:latin typeface="Arial" panose="020B0604020202020204" pitchFamily="34" charset="0"/>
                <a:cs typeface="Arial" panose="020B0604020202020204" pitchFamily="34" charset="0"/>
              </a:rPr>
              <a:t>Vậy </a:t>
            </a:r>
            <a:r>
              <a:rPr lang="en-US" sz="2800">
                <a:solidFill>
                  <a:schemeClr val="tx1"/>
                </a:solidFill>
                <a:latin typeface="Arial" panose="020B0604020202020204" pitchFamily="34" charset="0"/>
                <a:cs typeface="Arial" panose="020B0604020202020204" pitchFamily="34" charset="0"/>
              </a:rPr>
              <a:t>thì việc sản xuất sẽ trở nên thuận tiện hơn rất nhiều nếu như nhìn vào máy móc, thiết bị nào cũng có thể thấy được đầy đủ các thông tin chi tiết, trạng thái ra sao, cần phải nâng cấp như thế </a:t>
            </a:r>
            <a:r>
              <a:rPr lang="en-US" sz="2800" smtClean="0">
                <a:solidFill>
                  <a:schemeClr val="tx1"/>
                </a:solidFill>
                <a:latin typeface="Arial" panose="020B0604020202020204" pitchFamily="34" charset="0"/>
                <a:cs typeface="Arial" panose="020B0604020202020204" pitchFamily="34" charset="0"/>
              </a:rPr>
              <a:t>nào.</a:t>
            </a:r>
          </a:p>
          <a:p>
            <a:r>
              <a:rPr lang="en-US" sz="2800" smtClean="0">
                <a:solidFill>
                  <a:schemeClr val="tx1"/>
                </a:solidFill>
                <a:latin typeface="Arial" panose="020B0604020202020204" pitchFamily="34" charset="0"/>
                <a:cs typeface="Arial" panose="020B0604020202020204" pitchFamily="34" charset="0"/>
              </a:rPr>
              <a:t>Rất </a:t>
            </a:r>
            <a:r>
              <a:rPr lang="en-US" sz="2800">
                <a:solidFill>
                  <a:schemeClr val="tx1"/>
                </a:solidFill>
                <a:latin typeface="Arial" panose="020B0604020202020204" pitchFamily="34" charset="0"/>
                <a:cs typeface="Arial" panose="020B0604020202020204" pitchFamily="34" charset="0"/>
              </a:rPr>
              <a:t>tiện lợi, tiết kiệm được thời gian, tăng độ chính xác cho công việc.</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56</a:t>
            </a:fld>
            <a:endParaRPr lang="en-US"/>
          </a:p>
        </p:txBody>
      </p:sp>
    </p:spTree>
    <p:extLst>
      <p:ext uri="{BB962C8B-B14F-4D97-AF65-F5344CB8AC3E}">
        <p14:creationId xmlns:p14="http://schemas.microsoft.com/office/powerpoint/2010/main" xmlns="" val="8463247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a:latin typeface="Arial" panose="020B0604020202020204" pitchFamily="34" charset="0"/>
                <a:cs typeface="Arial" panose="020B0604020202020204" pitchFamily="34" charset="0"/>
              </a:rPr>
              <a:t>II. CƠ CHẾ HOẠT ĐỘNG CỦA HỆ THỐNG THỰC TẠI ẢO TĂNG CƯỜNG </a:t>
            </a:r>
            <a:r>
              <a:rPr lang="en-US" b="1" smtClean="0">
                <a:latin typeface="Arial" panose="020B0604020202020204" pitchFamily="34" charset="0"/>
                <a:cs typeface="Arial" panose="020B0604020202020204" pitchFamily="34" charset="0"/>
              </a:rPr>
              <a:t>(39)</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22703" cy="4539049"/>
          </a:xfrm>
        </p:spPr>
        <p:txBody>
          <a:bodyPr>
            <a:normAutofit fontScale="85000" lnSpcReduction="20000"/>
          </a:bodyPr>
          <a:lstStyle/>
          <a:p>
            <a:pPr algn="just"/>
            <a:r>
              <a:rPr lang="en-US" sz="2600" b="1" dirty="0" err="1" smtClean="0">
                <a:solidFill>
                  <a:schemeClr val="tx1"/>
                </a:solidFill>
                <a:latin typeface="Arial" panose="020B0604020202020204" pitchFamily="34" charset="0"/>
                <a:cs typeface="Arial" panose="020B0604020202020204" pitchFamily="34" charset="0"/>
              </a:rPr>
              <a:t>Nhược</a:t>
            </a:r>
            <a:r>
              <a:rPr lang="en-US" sz="2600" b="1" dirty="0" smtClean="0">
                <a:solidFill>
                  <a:schemeClr val="tx1"/>
                </a:solidFill>
                <a:latin typeface="Arial" panose="020B0604020202020204" pitchFamily="34" charset="0"/>
                <a:cs typeface="Arial" panose="020B0604020202020204" pitchFamily="34" charset="0"/>
              </a:rPr>
              <a:t> </a:t>
            </a:r>
            <a:r>
              <a:rPr lang="en-US" sz="2600" b="1" dirty="0" err="1">
                <a:solidFill>
                  <a:schemeClr val="tx1"/>
                </a:solidFill>
                <a:latin typeface="Arial" panose="020B0604020202020204" pitchFamily="34" charset="0"/>
                <a:cs typeface="Arial" panose="020B0604020202020204" pitchFamily="34" charset="0"/>
              </a:rPr>
              <a:t>điểm</a:t>
            </a:r>
            <a:r>
              <a:rPr lang="en-US" sz="2600" b="1" dirty="0">
                <a:solidFill>
                  <a:schemeClr val="tx1"/>
                </a:solidFill>
                <a:latin typeface="Arial" panose="020B0604020202020204" pitchFamily="34" charset="0"/>
                <a:cs typeface="Arial" panose="020B0604020202020204" pitchFamily="34" charset="0"/>
              </a:rPr>
              <a:t>.</a:t>
            </a:r>
          </a:p>
          <a:p>
            <a:pPr algn="just"/>
            <a:r>
              <a:rPr lang="en-US" sz="2600" dirty="0" err="1">
                <a:solidFill>
                  <a:schemeClr val="tx1"/>
                </a:solidFill>
                <a:latin typeface="Arial" panose="020B0604020202020204" pitchFamily="34" charset="0"/>
                <a:cs typeface="Arial" panose="020B0604020202020204" pitchFamily="34" charset="0"/>
              </a:rPr>
              <a:t>VR</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hiện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tại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thì</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smartphone</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tuy</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tiện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nhưng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hơi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hạn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chế</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về</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hiệu</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năng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để</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có</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trải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nghiệm</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tốt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nhất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người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dùng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cần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sử</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dụng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các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thiết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bị</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chuyên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dụng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máy</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VR</a:t>
            </a:r>
            <a:r>
              <a:rPr lang="en-US" sz="2600" dirty="0">
                <a:solidFill>
                  <a:schemeClr val="tx1"/>
                </a:solidFill>
                <a:latin typeface="Arial" panose="020B0604020202020204" pitchFamily="34" charset="0"/>
                <a:cs typeface="Arial" panose="020B0604020202020204" pitchFamily="34" charset="0"/>
              </a:rPr>
              <a:t>).</a:t>
            </a:r>
          </a:p>
          <a:p>
            <a:pPr algn="just"/>
            <a:r>
              <a:rPr lang="en-US" sz="2600" dirty="0" err="1">
                <a:solidFill>
                  <a:schemeClr val="tx1"/>
                </a:solidFill>
                <a:latin typeface="Arial" panose="020B0604020202020204" pitchFamily="34" charset="0"/>
                <a:cs typeface="Arial" panose="020B0604020202020204" pitchFamily="34" charset="0"/>
              </a:rPr>
              <a:t>Hiện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tại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số</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lượng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thiết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bị</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VR</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và</a:t>
            </a:r>
            <a:r>
              <a:rPr lang="en-US" sz="2600" dirty="0">
                <a:solidFill>
                  <a:schemeClr val="tx1"/>
                </a:solidFill>
                <a:latin typeface="Arial" panose="020B0604020202020204" pitchFamily="34" charset="0"/>
                <a:cs typeface="Arial" panose="020B0604020202020204" pitchFamily="34" charset="0"/>
              </a:rPr>
              <a:t> AR </a:t>
            </a:r>
            <a:r>
              <a:rPr lang="en-US" sz="2600" dirty="0" err="1">
                <a:solidFill>
                  <a:schemeClr val="tx1"/>
                </a:solidFill>
                <a:latin typeface="Arial" panose="020B0604020202020204" pitchFamily="34" charset="0"/>
                <a:cs typeface="Arial" panose="020B0604020202020204" pitchFamily="34" charset="0"/>
              </a:rPr>
              <a:t>bán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ra</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không</a:t>
            </a:r>
            <a:r>
              <a:rPr lang="en-US" sz="2600" dirty="0">
                <a:solidFill>
                  <a:schemeClr val="tx1"/>
                </a:solidFill>
                <a:latin typeface="Arial" panose="020B0604020202020204" pitchFamily="34" charset="0"/>
                <a:cs typeface="Arial" panose="020B0604020202020204" pitchFamily="34" charset="0"/>
              </a:rPr>
              <a:t> </a:t>
            </a:r>
            <a:r>
              <a:rPr lang="en-US" sz="2600" dirty="0" err="1" smtClean="0">
                <a:solidFill>
                  <a:schemeClr val="tx1"/>
                </a:solidFill>
                <a:latin typeface="Arial" panose="020B0604020202020204" pitchFamily="34" charset="0"/>
                <a:cs typeface="Arial" panose="020B0604020202020204" pitchFamily="34" charset="0"/>
              </a:rPr>
              <a:t>nhiều</a:t>
            </a:r>
            <a:r>
              <a:rPr lang="en-US" sz="2600" dirty="0" smtClean="0">
                <a:solidFill>
                  <a:schemeClr val="tx1"/>
                </a:solidFill>
                <a:latin typeface="Arial" panose="020B0604020202020204" pitchFamily="34" charset="0"/>
                <a:cs typeface="Arial" panose="020B0604020202020204" pitchFamily="34" charset="0"/>
              </a:rPr>
              <a:t>, </a:t>
            </a:r>
            <a:r>
              <a:rPr lang="en-US" sz="2600" dirty="0" err="1" smtClean="0">
                <a:solidFill>
                  <a:schemeClr val="tx1"/>
                </a:solidFill>
                <a:latin typeface="Arial" panose="020B0604020202020204" pitchFamily="34" charset="0"/>
                <a:cs typeface="Arial" panose="020B0604020202020204" pitchFamily="34" charset="0"/>
              </a:rPr>
              <a:t>hiện</a:t>
            </a:r>
            <a:r>
              <a:rPr lang="en-US" sz="2600" dirty="0" smtClean="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tại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phiên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bản</a:t>
            </a:r>
            <a:r>
              <a:rPr lang="en-US" sz="2600" dirty="0">
                <a:solidFill>
                  <a:schemeClr val="tx1"/>
                </a:solidFill>
                <a:latin typeface="Arial" panose="020B0604020202020204" pitchFamily="34" charset="0"/>
                <a:cs typeface="Arial" panose="020B0604020202020204" pitchFamily="34" charset="0"/>
              </a:rPr>
              <a:t> AR </a:t>
            </a:r>
            <a:r>
              <a:rPr lang="en-US" sz="2600" dirty="0" err="1">
                <a:solidFill>
                  <a:schemeClr val="tx1"/>
                </a:solidFill>
                <a:latin typeface="Arial" panose="020B0604020202020204" pitchFamily="34" charset="0"/>
                <a:cs typeface="Arial" panose="020B0604020202020204" pitchFamily="34" charset="0"/>
              </a:rPr>
              <a:t>thương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mại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chỉ</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có</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mỗi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điện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thoại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Kính</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Hololens</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thậm</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chí</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còn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chưa</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bán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ra</a:t>
            </a:r>
            <a:r>
              <a:rPr lang="en-US" sz="2600" dirty="0">
                <a:solidFill>
                  <a:schemeClr val="tx1"/>
                </a:solidFill>
                <a:latin typeface="Arial" panose="020B0604020202020204" pitchFamily="34" charset="0"/>
                <a:cs typeface="Arial" panose="020B0604020202020204" pitchFamily="34" charset="0"/>
              </a:rPr>
              <a:t>. </a:t>
            </a:r>
            <a:endParaRPr lang="en-US" sz="2600" dirty="0" smtClean="0">
              <a:solidFill>
                <a:schemeClr val="tx1"/>
              </a:solidFill>
              <a:latin typeface="Arial" panose="020B0604020202020204" pitchFamily="34" charset="0"/>
              <a:cs typeface="Arial" panose="020B0604020202020204" pitchFamily="34" charset="0"/>
            </a:endParaRPr>
          </a:p>
          <a:p>
            <a:pPr algn="just"/>
            <a:r>
              <a:rPr lang="en-US" sz="2600" dirty="0" err="1" smtClean="0">
                <a:solidFill>
                  <a:schemeClr val="tx1"/>
                </a:solidFill>
                <a:latin typeface="Arial" panose="020B0604020202020204" pitchFamily="34" charset="0"/>
                <a:cs typeface="Arial" panose="020B0604020202020204" pitchFamily="34" charset="0"/>
              </a:rPr>
              <a:t>Lượng</a:t>
            </a:r>
            <a:r>
              <a:rPr lang="en-US" sz="2600" dirty="0" smtClean="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thiết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bị</a:t>
            </a:r>
            <a:r>
              <a:rPr lang="en-US" sz="2600" dirty="0">
                <a:solidFill>
                  <a:schemeClr val="tx1"/>
                </a:solidFill>
                <a:latin typeface="Arial" panose="020B0604020202020204" pitchFamily="34" charset="0"/>
                <a:cs typeface="Arial" panose="020B0604020202020204" pitchFamily="34" charset="0"/>
              </a:rPr>
              <a:t> AR </a:t>
            </a:r>
            <a:r>
              <a:rPr lang="en-US" sz="2600" dirty="0" err="1">
                <a:solidFill>
                  <a:schemeClr val="tx1"/>
                </a:solidFill>
                <a:latin typeface="Arial" panose="020B0604020202020204" pitchFamily="34" charset="0"/>
                <a:cs typeface="Arial" panose="020B0604020202020204" pitchFamily="34" charset="0"/>
              </a:rPr>
              <a:t>hiện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tại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chỉ</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có</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mỗi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iPhone</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và</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một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vài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thiết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bị</a:t>
            </a:r>
            <a:r>
              <a:rPr lang="en-US" sz="2600" dirty="0">
                <a:solidFill>
                  <a:schemeClr val="tx1"/>
                </a:solidFill>
                <a:latin typeface="Arial" panose="020B0604020202020204" pitchFamily="34" charset="0"/>
                <a:cs typeface="Arial" panose="020B0604020202020204" pitchFamily="34" charset="0"/>
              </a:rPr>
              <a:t> Android. Apple </a:t>
            </a:r>
            <a:r>
              <a:rPr lang="en-US" sz="2600" dirty="0" err="1">
                <a:solidFill>
                  <a:schemeClr val="tx1"/>
                </a:solidFill>
                <a:latin typeface="Arial" panose="020B0604020202020204" pitchFamily="34" charset="0"/>
                <a:cs typeface="Arial" panose="020B0604020202020204" pitchFamily="34" charset="0"/>
              </a:rPr>
              <a:t>và</a:t>
            </a:r>
            <a:r>
              <a:rPr lang="en-US" sz="2600" dirty="0">
                <a:solidFill>
                  <a:schemeClr val="tx1"/>
                </a:solidFill>
                <a:latin typeface="Arial" panose="020B0604020202020204" pitchFamily="34" charset="0"/>
                <a:cs typeface="Arial" panose="020B0604020202020204" pitchFamily="34" charset="0"/>
              </a:rPr>
              <a:t> Google </a:t>
            </a:r>
            <a:r>
              <a:rPr lang="en-US" sz="2600" dirty="0" err="1">
                <a:solidFill>
                  <a:schemeClr val="tx1"/>
                </a:solidFill>
                <a:latin typeface="Arial" panose="020B0604020202020204" pitchFamily="34" charset="0"/>
                <a:cs typeface="Arial" panose="020B0604020202020204" pitchFamily="34" charset="0"/>
              </a:rPr>
              <a:t>đã</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hỗ</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trợ</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các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hệ</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điều</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hành</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của</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họ</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các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bộ</a:t>
            </a:r>
            <a:r>
              <a:rPr lang="en-US" sz="2600" dirty="0">
                <a:solidFill>
                  <a:schemeClr val="tx1"/>
                </a:solidFill>
                <a:latin typeface="Arial" panose="020B0604020202020204" pitchFamily="34" charset="0"/>
                <a:cs typeface="Arial" panose="020B0604020202020204" pitchFamily="34" charset="0"/>
              </a:rPr>
              <a:t> Kit </a:t>
            </a:r>
            <a:r>
              <a:rPr lang="en-US" sz="2600" dirty="0" err="1">
                <a:solidFill>
                  <a:schemeClr val="tx1"/>
                </a:solidFill>
                <a:latin typeface="Arial" panose="020B0604020202020204" pitchFamily="34" charset="0"/>
                <a:cs typeface="Arial" panose="020B0604020202020204" pitchFamily="34" charset="0"/>
              </a:rPr>
              <a:t>để</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lập</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trình</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viên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có</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thể</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lập</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trình</a:t>
            </a:r>
            <a:r>
              <a:rPr lang="en-US" sz="2600" dirty="0">
                <a:solidFill>
                  <a:schemeClr val="tx1"/>
                </a:solidFill>
                <a:latin typeface="Arial" panose="020B0604020202020204" pitchFamily="34" charset="0"/>
                <a:cs typeface="Arial" panose="020B0604020202020204" pitchFamily="34" charset="0"/>
              </a:rPr>
              <a:t>.</a:t>
            </a:r>
          </a:p>
          <a:p>
            <a:pPr algn="just"/>
            <a:r>
              <a:rPr lang="en-US" sz="2600" dirty="0" err="1">
                <a:solidFill>
                  <a:schemeClr val="tx1"/>
                </a:solidFill>
                <a:latin typeface="Arial" panose="020B0604020202020204" pitchFamily="34" charset="0"/>
                <a:cs typeface="Arial" panose="020B0604020202020204" pitchFamily="34" charset="0"/>
              </a:rPr>
              <a:t>VR</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và</a:t>
            </a:r>
            <a:r>
              <a:rPr lang="en-US" sz="2600" dirty="0">
                <a:solidFill>
                  <a:schemeClr val="tx1"/>
                </a:solidFill>
                <a:latin typeface="Arial" panose="020B0604020202020204" pitchFamily="34" charset="0"/>
                <a:cs typeface="Arial" panose="020B0604020202020204" pitchFamily="34" charset="0"/>
              </a:rPr>
              <a:t> AR </a:t>
            </a:r>
            <a:r>
              <a:rPr lang="en-US" sz="2600" dirty="0" err="1">
                <a:solidFill>
                  <a:schemeClr val="tx1"/>
                </a:solidFill>
                <a:latin typeface="Arial" panose="020B0604020202020204" pitchFamily="34" charset="0"/>
                <a:cs typeface="Arial" panose="020B0604020202020204" pitchFamily="34" charset="0"/>
              </a:rPr>
              <a:t>đang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khó</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khăn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để</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tiếp</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cận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tuy</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nhiên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các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khó</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khăn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của</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VR</a:t>
            </a:r>
            <a:r>
              <a:rPr lang="en-US" sz="2600" dirty="0">
                <a:solidFill>
                  <a:schemeClr val="tx1"/>
                </a:solidFill>
                <a:latin typeface="Arial" panose="020B0604020202020204" pitchFamily="34" charset="0"/>
                <a:cs typeface="Arial" panose="020B0604020202020204" pitchFamily="34" charset="0"/>
              </a:rPr>
              <a:t>/AR </a:t>
            </a:r>
            <a:r>
              <a:rPr lang="en-US" sz="2600" dirty="0" err="1">
                <a:solidFill>
                  <a:schemeClr val="tx1"/>
                </a:solidFill>
                <a:latin typeface="Arial" panose="020B0604020202020204" pitchFamily="34" charset="0"/>
                <a:cs typeface="Arial" panose="020B0604020202020204" pitchFamily="34" charset="0"/>
              </a:rPr>
              <a:t>đang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dần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được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khắc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phục</a:t>
            </a:r>
            <a:r>
              <a:rPr lang="en-US" sz="2400" dirty="0">
                <a:solidFill>
                  <a:schemeClr val="tx1"/>
                </a:solidFill>
                <a:latin typeface="Arial" panose="020B0604020202020204" pitchFamily="34" charset="0"/>
                <a:cs typeface="Arial" panose="020B0604020202020204" pitchFamily="34" charset="0"/>
              </a:rPr>
              <a:t>.</a:t>
            </a:r>
          </a:p>
          <a:p>
            <a:pPr marL="0" indent="0">
              <a:buNone/>
            </a:pPr>
            <a:r>
              <a:rPr lang="en-US" sz="2800" dirty="0" smtClean="0">
                <a:solidFill>
                  <a:schemeClr val="tx1"/>
                </a:solidFill>
                <a:latin typeface="Arial" panose="020B0604020202020204" pitchFamily="34" charset="0"/>
                <a:cs typeface="Arial" panose="020B0604020202020204" pitchFamily="34" charset="0"/>
              </a:rPr>
              <a:t> </a:t>
            </a: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57</a:t>
            </a:fld>
            <a:endParaRPr lang="en-US"/>
          </a:p>
        </p:txBody>
      </p:sp>
    </p:spTree>
    <p:extLst>
      <p:ext uri="{BB962C8B-B14F-4D97-AF65-F5344CB8AC3E}">
        <p14:creationId xmlns:p14="http://schemas.microsoft.com/office/powerpoint/2010/main" xmlns="" val="38397246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III. SỰ KHÁC NHAU GIỮA THỰC TẾ ẢO (VR) VÀ THỰC </a:t>
            </a:r>
            <a:r>
              <a:rPr lang="en-US" b="1">
                <a:latin typeface="Arial" panose="020B0604020202020204" pitchFamily="34" charset="0"/>
                <a:cs typeface="Arial" panose="020B0604020202020204" pitchFamily="34" charset="0"/>
              </a:rPr>
              <a:t>TẠI ẢO TĂNG </a:t>
            </a:r>
            <a:r>
              <a:rPr lang="en-US" b="1" smtClean="0">
                <a:latin typeface="Arial" panose="020B0604020202020204" pitchFamily="34" charset="0"/>
                <a:cs typeface="Arial" panose="020B0604020202020204" pitchFamily="34" charset="0"/>
              </a:rPr>
              <a:t>CƯỜNG (AR) (</a:t>
            </a:r>
            <a:r>
              <a:rPr lang="en-US" b="1">
                <a:latin typeface="Arial" panose="020B0604020202020204" pitchFamily="34" charset="0"/>
                <a:cs typeface="Arial" panose="020B0604020202020204" pitchFamily="34" charset="0"/>
              </a:rPr>
              <a:t>1</a:t>
            </a:r>
            <a:r>
              <a:rPr lang="en-US" b="1" smtClean="0">
                <a:latin typeface="Arial" panose="020B0604020202020204" pitchFamily="34" charset="0"/>
                <a:cs typeface="Arial" panose="020B0604020202020204" pitchFamily="34" charset="0"/>
              </a:rPr>
              <a:t>)</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600"/>
            <a:ext cx="9322703" cy="3998260"/>
          </a:xfrm>
        </p:spPr>
        <p:txBody>
          <a:bodyPr>
            <a:normAutofit/>
          </a:bodyPr>
          <a:lstStyle/>
          <a:p>
            <a:r>
              <a:rPr lang="en-US" sz="2400">
                <a:solidFill>
                  <a:schemeClr val="tx1"/>
                </a:solidFill>
                <a:latin typeface="Arial" panose="020B0604020202020204" pitchFamily="34" charset="0"/>
                <a:cs typeface="Arial" panose="020B0604020202020204" pitchFamily="34" charset="0"/>
              </a:rPr>
              <a:t>Sự kiện kính thực tế ảo ra mắt trên toàn thế giới đã mang tới sự chú ý không hề nhỏ tới mọi người, đặc biệt với những ai yêu thích khám phá công nghệ. Thông qua thiết bị trung gian này, người dùng có thể chìm đắm và trải nghiệm công nghệ thực tế ảo, không gian phim 3D hay chơi game theo một phong cách hoàn toàn mới lạ và độc đáo hơn bao giờ hết.</a:t>
            </a:r>
          </a:p>
          <a:p>
            <a:r>
              <a:rPr lang="en-US" sz="2400">
                <a:solidFill>
                  <a:schemeClr val="tx1"/>
                </a:solidFill>
                <a:latin typeface="Arial" panose="020B0604020202020204" pitchFamily="34" charset="0"/>
                <a:cs typeface="Arial" panose="020B0604020202020204" pitchFamily="34" charset="0"/>
              </a:rPr>
              <a:t>Và với khái niệm thực tế ảo VR đã trở nên vô cùng quen thuộc thì thực tế tăng cường AR cũng là khái niệm hot không kém. Vậy AR và VR giống nhau hay khác nhau? Và 2 công nghệ này đang được áp dụng vào cuộc sống thực tế như thế nào</a:t>
            </a:r>
            <a:r>
              <a:rPr lang="en-US" sz="2400" smtClean="0">
                <a:solidFill>
                  <a:schemeClr val="tx1"/>
                </a:solidFill>
                <a:latin typeface="Arial" panose="020B0604020202020204" pitchFamily="34" charset="0"/>
                <a:cs typeface="Arial" panose="020B0604020202020204" pitchFamily="34" charset="0"/>
              </a:rPr>
              <a:t>?</a:t>
            </a: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58</a:t>
            </a:fld>
            <a:endParaRPr lang="en-US"/>
          </a:p>
        </p:txBody>
      </p:sp>
    </p:spTree>
    <p:extLst>
      <p:ext uri="{BB962C8B-B14F-4D97-AF65-F5344CB8AC3E}">
        <p14:creationId xmlns:p14="http://schemas.microsoft.com/office/powerpoint/2010/main" xmlns="" val="32992810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chemeClr val="tx1"/>
                </a:solidFill>
                <a:latin typeface="Arial" panose="020B0604020202020204" pitchFamily="34" charset="0"/>
                <a:cs typeface="Arial" panose="020B0604020202020204" pitchFamily="34" charset="0"/>
              </a:rPr>
              <a:t>Virtual </a:t>
            </a:r>
            <a:r>
              <a:rPr lang="en-US" b="1" smtClean="0">
                <a:solidFill>
                  <a:schemeClr val="tx1"/>
                </a:solidFill>
                <a:latin typeface="Arial" panose="020B0604020202020204" pitchFamily="34" charset="0"/>
                <a:cs typeface="Arial" panose="020B0604020202020204" pitchFamily="34" charset="0"/>
              </a:rPr>
              <a:t>Reality - VR</a:t>
            </a:r>
            <a:endParaRPr lang="en-US">
              <a:solidFill>
                <a:schemeClr val="tx1"/>
              </a:solidFill>
              <a:latin typeface="Arial" panose="020B0604020202020204" pitchFamily="34" charset="0"/>
              <a:cs typeface="Arial" panose="020B0604020202020204" pitchFamily="34" charset="0"/>
            </a:endParaRPr>
          </a:p>
        </p:txBody>
      </p:sp>
      <p:pic>
        <p:nvPicPr>
          <p:cNvPr id="7" name="Picture Placeholder 6"/>
          <p:cNvPicPr>
            <a:picLocks noGrp="1" noChangeAspect="1"/>
          </p:cNvPicPr>
          <p:nvPr>
            <p:ph type="pic" idx="1"/>
          </p:nvPr>
        </p:nvPicPr>
        <p:blipFill>
          <a:blip r:embed="rId2"/>
          <a:srcRect t="11570" b="11570"/>
          <a:stretch>
            <a:fillRect/>
          </a:stretch>
        </p:blipFill>
        <p:spPr>
          <a:prstGeom prst="rect">
            <a:avLst/>
          </a:prstGeom>
        </p:spPr>
      </p:pic>
      <p:sp>
        <p:nvSpPr>
          <p:cNvPr id="6" name="Text Placeholder 5"/>
          <p:cNvSpPr>
            <a:spLocks noGrp="1"/>
          </p:cNvSpPr>
          <p:nvPr>
            <p:ph type="body" sz="half" idx="2"/>
          </p:nvPr>
        </p:nvSpPr>
        <p:spPr/>
        <p:txBody>
          <a:bodyPr/>
          <a:lstStyle/>
          <a:p>
            <a:r>
              <a:rPr lang="en-US">
                <a:solidFill>
                  <a:schemeClr val="tx1"/>
                </a:solidFill>
                <a:latin typeface="Arial" panose="020B0604020202020204" pitchFamily="34" charset="0"/>
                <a:cs typeface="Arial" panose="020B0604020202020204" pitchFamily="34" charset="0"/>
              </a:rPr>
              <a:t>Nguồn: Aperture</a:t>
            </a:r>
          </a:p>
        </p:txBody>
      </p:sp>
      <p:sp>
        <p:nvSpPr>
          <p:cNvPr id="2" name="Slide Number Placeholder 1"/>
          <p:cNvSpPr>
            <a:spLocks noGrp="1"/>
          </p:cNvSpPr>
          <p:nvPr>
            <p:ph type="sldNum" sz="quarter" idx="12"/>
          </p:nvPr>
        </p:nvSpPr>
        <p:spPr/>
        <p:txBody>
          <a:bodyPr/>
          <a:lstStyle/>
          <a:p>
            <a:fld id="{C0FE81FB-3A1D-4835-9FBB-B6198B449A53}" type="slidenum">
              <a:rPr lang="en-US" smtClean="0"/>
              <a:pPr/>
              <a:t>59</a:t>
            </a:fld>
            <a:endParaRPr lang="en-US"/>
          </a:p>
        </p:txBody>
      </p:sp>
    </p:spTree>
    <p:extLst>
      <p:ext uri="{BB962C8B-B14F-4D97-AF65-F5344CB8AC3E}">
        <p14:creationId xmlns:p14="http://schemas.microsoft.com/office/powerpoint/2010/main" xmlns="" val="793244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smtClean="0">
                <a:latin typeface="Arial" panose="020B0604020202020204" pitchFamily="34" charset="0"/>
                <a:cs typeface="Arial" panose="020B0604020202020204" pitchFamily="34" charset="0"/>
              </a:rPr>
              <a:t>I. KHÁI NIỆM VỀ THỰC TẠI ẢO TĂNG CƯỜNG </a:t>
            </a:r>
            <a:br>
              <a:rPr lang="en-US" b="1" smtClean="0">
                <a:latin typeface="Arial" panose="020B0604020202020204" pitchFamily="34" charset="0"/>
                <a:cs typeface="Arial" panose="020B0604020202020204" pitchFamily="34" charset="0"/>
              </a:rPr>
            </a:br>
            <a:r>
              <a:rPr lang="en-US" b="1" smtClean="0">
                <a:latin typeface="Arial" panose="020B0604020202020204" pitchFamily="34" charset="0"/>
                <a:cs typeface="Arial" panose="020B0604020202020204" pitchFamily="34" charset="0"/>
              </a:rPr>
              <a:t>Augmented Reality - AR (3)</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600"/>
            <a:ext cx="9508053" cy="4390768"/>
          </a:xfrm>
        </p:spPr>
        <p:txBody>
          <a:bodyPr>
            <a:normAutofit fontScale="92500" lnSpcReduction="20000"/>
          </a:bodyPr>
          <a:lstStyle/>
          <a:p>
            <a:pPr algn="just"/>
            <a:r>
              <a:rPr lang="vi-VN" sz="3400" dirty="0" smtClean="0">
                <a:solidFill>
                  <a:schemeClr val="tx1"/>
                </a:solidFill>
                <a:latin typeface="Arial" panose="020B0604020202020204" pitchFamily="34" charset="0"/>
                <a:cs typeface="Arial" panose="020B0604020202020204" pitchFamily="34" charset="0"/>
              </a:rPr>
              <a:t>Trong </a:t>
            </a:r>
            <a:r>
              <a:rPr lang="vi-VN" sz="3400" dirty="0">
                <a:solidFill>
                  <a:schemeClr val="tx1"/>
                </a:solidFill>
                <a:latin typeface="Arial" panose="020B0604020202020204" pitchFamily="34" charset="0"/>
                <a:cs typeface="Arial" panose="020B0604020202020204" pitchFamily="34" charset="0"/>
              </a:rPr>
              <a:t>quá trình phát triển hệ thống thu thập và phân tích dữ liệu, một trong những mục tiêu chính của thực tế tăng cường là làm nổi bật các tính năng cụ thể của thế giới vật lí. Tăng hiểu biết về các tính năng đó, có được cái nhìn thông minh và dễ tiếp cận để có thể áp dụng cho các ứng dụng trong thế giới thực. </a:t>
            </a:r>
          </a:p>
          <a:p>
            <a:pPr algn="just"/>
            <a:r>
              <a:rPr lang="vi-VN" sz="3400" dirty="0">
                <a:solidFill>
                  <a:schemeClr val="tx1"/>
                </a:solidFill>
                <a:latin typeface="Arial" panose="020B0604020202020204" pitchFamily="34" charset="0"/>
                <a:cs typeface="Arial" panose="020B0604020202020204" pitchFamily="34" charset="0"/>
              </a:rPr>
              <a:t>Một lượng dữ liệu lớn như vậy có thể giúp cung cấp thông tin cho việc ra quyết định của các công ty và giúp hiểu rõ hơn về thói quen chi tiêu của người tiêu dùng.</a:t>
            </a:r>
          </a:p>
          <a:p>
            <a:pPr marL="0" indent="0">
              <a:buNone/>
            </a:pPr>
            <a:endParaRPr lang="en-US" sz="2800" dirty="0" smtClean="0">
              <a:solidFill>
                <a:schemeClr val="tx1"/>
              </a:solidFill>
              <a:latin typeface="Arial" panose="020B0604020202020204" pitchFamily="34" charset="0"/>
              <a:cs typeface="Arial" panose="020B060402020202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6</a:t>
            </a:fld>
            <a:endParaRPr lang="en-US"/>
          </a:p>
        </p:txBody>
      </p:sp>
    </p:spTree>
    <p:extLst>
      <p:ext uri="{BB962C8B-B14F-4D97-AF65-F5344CB8AC3E}">
        <p14:creationId xmlns:p14="http://schemas.microsoft.com/office/powerpoint/2010/main" xmlns="" val="7202912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III. SỰ KHÁC NHAU GIỮA THỰC TẾ ẢO (VR) VÀ THỰC </a:t>
            </a:r>
            <a:r>
              <a:rPr lang="en-US" b="1">
                <a:latin typeface="Arial" panose="020B0604020202020204" pitchFamily="34" charset="0"/>
                <a:cs typeface="Arial" panose="020B0604020202020204" pitchFamily="34" charset="0"/>
              </a:rPr>
              <a:t>TẠI ẢO TĂNG </a:t>
            </a:r>
            <a:r>
              <a:rPr lang="en-US" b="1" smtClean="0">
                <a:latin typeface="Arial" panose="020B0604020202020204" pitchFamily="34" charset="0"/>
                <a:cs typeface="Arial" panose="020B0604020202020204" pitchFamily="34" charset="0"/>
              </a:rPr>
              <a:t>CƯỜNG (AR) (2)</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22703" cy="4539049"/>
          </a:xfrm>
        </p:spPr>
        <p:txBody>
          <a:bodyPr>
            <a:normAutofit/>
          </a:bodyPr>
          <a:lstStyle/>
          <a:p>
            <a:pPr algn="just"/>
            <a:r>
              <a:rPr lang="en-US" sz="2400" b="1" smtClean="0">
                <a:solidFill>
                  <a:schemeClr val="tx1"/>
                </a:solidFill>
                <a:latin typeface="Arial" panose="020B0604020202020204" pitchFamily="34" charset="0"/>
                <a:cs typeface="Arial" panose="020B0604020202020204" pitchFamily="34" charset="0"/>
              </a:rPr>
              <a:t>VR</a:t>
            </a:r>
            <a:r>
              <a:rPr lang="en-US" sz="2400" smtClean="0">
                <a:solidFill>
                  <a:schemeClr val="tx1"/>
                </a:solidFill>
                <a:latin typeface="Arial" panose="020B0604020202020204" pitchFamily="34" charset="0"/>
                <a:cs typeface="Arial" panose="020B0604020202020204" pitchFamily="34" charset="0"/>
              </a:rPr>
              <a:t> </a:t>
            </a:r>
            <a:r>
              <a:rPr lang="en-US" sz="2400">
                <a:solidFill>
                  <a:schemeClr val="tx1"/>
                </a:solidFill>
                <a:latin typeface="Arial" panose="020B0604020202020204" pitchFamily="34" charset="0"/>
                <a:cs typeface="Arial" panose="020B0604020202020204" pitchFamily="34" charset="0"/>
              </a:rPr>
              <a:t>là cụm từ viết tắt của </a:t>
            </a:r>
            <a:r>
              <a:rPr lang="en-US" sz="2400" b="1">
                <a:solidFill>
                  <a:schemeClr val="tx1"/>
                </a:solidFill>
                <a:latin typeface="Arial" panose="020B0604020202020204" pitchFamily="34" charset="0"/>
                <a:cs typeface="Arial" panose="020B0604020202020204" pitchFamily="34" charset="0"/>
              </a:rPr>
              <a:t>Virtual Reality </a:t>
            </a:r>
            <a:r>
              <a:rPr lang="en-US" sz="2400">
                <a:solidFill>
                  <a:schemeClr val="tx1"/>
                </a:solidFill>
                <a:latin typeface="Arial" panose="020B0604020202020204" pitchFamily="34" charset="0"/>
                <a:cs typeface="Arial" panose="020B0604020202020204" pitchFamily="34" charset="0"/>
              </a:rPr>
              <a:t>và chúng ta có thể dễ dàng tìm kiếm cho mình kính thực tế ảo VR trên thị trường hiện nay như Samsung Gear VR, Google Cardboard,...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Người </a:t>
            </a:r>
            <a:r>
              <a:rPr lang="en-US" sz="2400">
                <a:solidFill>
                  <a:schemeClr val="tx1"/>
                </a:solidFill>
                <a:latin typeface="Arial" panose="020B0604020202020204" pitchFamily="34" charset="0"/>
                <a:cs typeface="Arial" panose="020B0604020202020204" pitchFamily="34" charset="0"/>
              </a:rPr>
              <a:t>dùng sẽ được trải nghiệm một thế giới ảo trong game, phim 3D mới lạ, khác hoàn toàn. Khi người dùng sử dụng kính thực tế ảo, bạn gần như lạc mình với thế giới ảo do toàn bộ tầm nhìn đều được bao phủ bởi thiết bị. </a:t>
            </a:r>
            <a:endParaRPr lang="en-US" sz="2400" smtClean="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Một </a:t>
            </a:r>
            <a:r>
              <a:rPr lang="en-US" sz="2400">
                <a:solidFill>
                  <a:schemeClr val="tx1"/>
                </a:solidFill>
                <a:latin typeface="Arial" panose="020B0604020202020204" pitchFamily="34" charset="0"/>
                <a:cs typeface="Arial" panose="020B0604020202020204" pitchFamily="34" charset="0"/>
              </a:rPr>
              <a:t>thế giới của những phi thuyền không gian, những khu rừng cổ đại ngàn năm hay bầu trời rộng lớn bao la với những hành tinh xa xôi,... Tất cả đều là những khung cảnh ảo được tạo nên từ máy tính hoặc điện thoại.</a:t>
            </a:r>
          </a:p>
          <a:p>
            <a:pPr marL="0" indent="0" algn="just">
              <a:buNone/>
            </a:pPr>
            <a:endParaRPr lang="en-US" sz="2400">
              <a:solidFill>
                <a:schemeClr val="tx1"/>
              </a:solidFill>
              <a:latin typeface="Arial" panose="020B0604020202020204" pitchFamily="34" charset="0"/>
              <a:cs typeface="Arial" panose="020B0604020202020204" pitchFamily="34" charset="0"/>
            </a:endParaRPr>
          </a:p>
          <a:p>
            <a:pPr algn="just"/>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60</a:t>
            </a:fld>
            <a:endParaRPr lang="en-US"/>
          </a:p>
        </p:txBody>
      </p:sp>
    </p:spTree>
    <p:extLst>
      <p:ext uri="{BB962C8B-B14F-4D97-AF65-F5344CB8AC3E}">
        <p14:creationId xmlns:p14="http://schemas.microsoft.com/office/powerpoint/2010/main" xmlns="" val="6444270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solidFill>
                  <a:schemeClr val="tx1"/>
                </a:solidFill>
                <a:latin typeface="Arial" panose="020B0604020202020204" pitchFamily="34" charset="0"/>
                <a:cs typeface="Arial" panose="020B0604020202020204" pitchFamily="34" charset="0"/>
              </a:rPr>
              <a:t>Công nghệ thực tế ảo VR. </a:t>
            </a:r>
            <a:endParaRPr lang="en-US">
              <a:solidFill>
                <a:schemeClr val="tx1"/>
              </a:solidFill>
              <a:latin typeface="Arial" panose="020B0604020202020204" pitchFamily="34" charset="0"/>
              <a:cs typeface="Arial" panose="020B0604020202020204" pitchFamily="34" charset="0"/>
            </a:endParaRPr>
          </a:p>
        </p:txBody>
      </p:sp>
      <p:pic>
        <p:nvPicPr>
          <p:cNvPr id="7" name="Picture Placeholder 6"/>
          <p:cNvPicPr>
            <a:picLocks noGrp="1" noChangeAspect="1"/>
          </p:cNvPicPr>
          <p:nvPr>
            <p:ph type="pic" idx="1"/>
          </p:nvPr>
        </p:nvPicPr>
        <p:blipFill>
          <a:blip r:embed="rId2"/>
          <a:srcRect t="12931" b="12931"/>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t>.</a:t>
            </a:r>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61</a:t>
            </a:fld>
            <a:endParaRPr lang="en-US"/>
          </a:p>
        </p:txBody>
      </p:sp>
    </p:spTree>
    <p:extLst>
      <p:ext uri="{BB962C8B-B14F-4D97-AF65-F5344CB8AC3E}">
        <p14:creationId xmlns:p14="http://schemas.microsoft.com/office/powerpoint/2010/main" xmlns="" val="3905452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III. SỰ KHÁC NHAU GIỮA THỰC TẾ ẢO (VR) VÀ THỰC </a:t>
            </a:r>
            <a:r>
              <a:rPr lang="en-US" b="1">
                <a:latin typeface="Arial" panose="020B0604020202020204" pitchFamily="34" charset="0"/>
                <a:cs typeface="Arial" panose="020B0604020202020204" pitchFamily="34" charset="0"/>
              </a:rPr>
              <a:t>TẠI ẢO TĂNG </a:t>
            </a:r>
            <a:r>
              <a:rPr lang="en-US" b="1" smtClean="0">
                <a:latin typeface="Arial" panose="020B0604020202020204" pitchFamily="34" charset="0"/>
                <a:cs typeface="Arial" panose="020B0604020202020204" pitchFamily="34" charset="0"/>
              </a:rPr>
              <a:t>CƯỜNG (AR) (3)</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22703" cy="4539049"/>
          </a:xfrm>
        </p:spPr>
        <p:txBody>
          <a:bodyPr>
            <a:noAutofit/>
          </a:bodyPr>
          <a:lstStyle/>
          <a:p>
            <a:pPr fontAlgn="base"/>
            <a:r>
              <a:rPr lang="en-US" sz="2400" b="1" smtClean="0">
                <a:solidFill>
                  <a:schemeClr val="tx1"/>
                </a:solidFill>
                <a:latin typeface="Arial" panose="020B0604020202020204" pitchFamily="34" charset="0"/>
                <a:cs typeface="Arial" panose="020B0604020202020204" pitchFamily="34" charset="0"/>
              </a:rPr>
              <a:t>1. </a:t>
            </a:r>
            <a:r>
              <a:rPr lang="vi-VN" sz="2400" b="1" smtClean="0">
                <a:solidFill>
                  <a:schemeClr val="tx1"/>
                </a:solidFill>
                <a:latin typeface="Arial" panose="020B0604020202020204" pitchFamily="34" charset="0"/>
                <a:cs typeface="Arial" panose="020B0604020202020204" pitchFamily="34" charset="0"/>
              </a:rPr>
              <a:t>VR </a:t>
            </a:r>
            <a:r>
              <a:rPr lang="vi-VN" sz="2400" b="1">
                <a:solidFill>
                  <a:schemeClr val="tx1"/>
                </a:solidFill>
                <a:latin typeface="Arial" panose="020B0604020202020204" pitchFamily="34" charset="0"/>
                <a:cs typeface="Arial" panose="020B0604020202020204" pitchFamily="34" charset="0"/>
              </a:rPr>
              <a:t>là gì?</a:t>
            </a:r>
          </a:p>
          <a:p>
            <a:pPr fontAlgn="base"/>
            <a:r>
              <a:rPr lang="vi-VN" sz="2400">
                <a:solidFill>
                  <a:schemeClr val="tx1"/>
                </a:solidFill>
                <a:latin typeface="Arial" panose="020B0604020202020204" pitchFamily="34" charset="0"/>
                <a:cs typeface="Arial" panose="020B0604020202020204" pitchFamily="34" charset="0"/>
              </a:rPr>
              <a:t>VR (Virtual Reality) hay được gọi là Thực tế ảo, là loại công nghệ sẽ đưa bạn vào một thế giới hoàn toàn ảo do máy tính tạo ra. Nó chuyển bạn từ môi trường với những đồ vật có thật ở xung quanh sang một môi trường ảo, nơi mà bạn thực sự trở thành một phần của nó và tương tác với nó theo những cách khác nhau. </a:t>
            </a:r>
            <a:endParaRPr lang="en-US" sz="2400" smtClean="0">
              <a:solidFill>
                <a:schemeClr val="tx1"/>
              </a:solidFill>
              <a:latin typeface="Arial" panose="020B0604020202020204" pitchFamily="34" charset="0"/>
              <a:cs typeface="Arial" panose="020B0604020202020204" pitchFamily="34" charset="0"/>
            </a:endParaRPr>
          </a:p>
          <a:p>
            <a:pPr fontAlgn="base"/>
            <a:r>
              <a:rPr lang="vi-VN" sz="2400" smtClean="0">
                <a:solidFill>
                  <a:schemeClr val="tx1"/>
                </a:solidFill>
                <a:latin typeface="Arial" panose="020B0604020202020204" pitchFamily="34" charset="0"/>
                <a:cs typeface="Arial" panose="020B0604020202020204" pitchFamily="34" charset="0"/>
              </a:rPr>
              <a:t>Bên </a:t>
            </a:r>
            <a:r>
              <a:rPr lang="vi-VN" sz="2400">
                <a:solidFill>
                  <a:schemeClr val="tx1"/>
                </a:solidFill>
                <a:latin typeface="Arial" panose="020B0604020202020204" pitchFamily="34" charset="0"/>
                <a:cs typeface="Arial" panose="020B0604020202020204" pitchFamily="34" charset="0"/>
              </a:rPr>
              <a:t>cạnh việc tạo ra cho người dùng các trải nghiệm về hình ảnh ảo, công nghệ VR còn tương tác với người qua những giác quan khác như thính giác, khứu giác và xúc giác.</a:t>
            </a:r>
          </a:p>
          <a:p>
            <a:pPr marL="0" indent="0" algn="just">
              <a:buNone/>
            </a:pPr>
            <a:endParaRPr lang="en-US" sz="240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62</a:t>
            </a:fld>
            <a:endParaRPr lang="en-US"/>
          </a:p>
        </p:txBody>
      </p:sp>
    </p:spTree>
    <p:extLst>
      <p:ext uri="{BB962C8B-B14F-4D97-AF65-F5344CB8AC3E}">
        <p14:creationId xmlns:p14="http://schemas.microsoft.com/office/powerpoint/2010/main" xmlns="" val="19720911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solidFill>
                  <a:schemeClr val="tx1"/>
                </a:solidFill>
                <a:latin typeface="Arial" panose="020B0604020202020204" pitchFamily="34" charset="0"/>
                <a:cs typeface="Arial" panose="020B0604020202020204" pitchFamily="34" charset="0"/>
              </a:rPr>
              <a:t>Kính thực tế ảo VR</a:t>
            </a:r>
            <a:endParaRPr lang="en-US">
              <a:solidFill>
                <a:schemeClr val="tx1"/>
              </a:solidFill>
              <a:latin typeface="Arial" panose="020B0604020202020204" pitchFamily="34" charset="0"/>
              <a:cs typeface="Arial" panose="020B0604020202020204" pitchFamily="34" charset="0"/>
            </a:endParaRPr>
          </a:p>
        </p:txBody>
      </p:sp>
      <p:pic>
        <p:nvPicPr>
          <p:cNvPr id="7" name="Picture Placeholder 6"/>
          <p:cNvPicPr>
            <a:picLocks noGrp="1" noChangeAspect="1"/>
          </p:cNvPicPr>
          <p:nvPr>
            <p:ph type="pic" idx="1"/>
          </p:nvPr>
        </p:nvPicPr>
        <p:blipFill>
          <a:blip r:embed="rId2"/>
          <a:srcRect t="10704" b="10704"/>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t>.</a:t>
            </a:r>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63</a:t>
            </a:fld>
            <a:endParaRPr lang="en-US"/>
          </a:p>
        </p:txBody>
      </p:sp>
    </p:spTree>
    <p:extLst>
      <p:ext uri="{BB962C8B-B14F-4D97-AF65-F5344CB8AC3E}">
        <p14:creationId xmlns:p14="http://schemas.microsoft.com/office/powerpoint/2010/main" xmlns="" val="312520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III. SỰ KHÁC NHAU GIỮA THỰC TẾ ẢO (VR) VÀ THỰC </a:t>
            </a:r>
            <a:r>
              <a:rPr lang="en-US" b="1">
                <a:latin typeface="Arial" panose="020B0604020202020204" pitchFamily="34" charset="0"/>
                <a:cs typeface="Arial" panose="020B0604020202020204" pitchFamily="34" charset="0"/>
              </a:rPr>
              <a:t>TẠI ẢO TĂNG </a:t>
            </a:r>
            <a:r>
              <a:rPr lang="en-US" b="1" smtClean="0">
                <a:latin typeface="Arial" panose="020B0604020202020204" pitchFamily="34" charset="0"/>
                <a:cs typeface="Arial" panose="020B0604020202020204" pitchFamily="34" charset="0"/>
              </a:rPr>
              <a:t>CƯỜNG (AR) (4)</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22703" cy="4539049"/>
          </a:xfrm>
        </p:spPr>
        <p:txBody>
          <a:bodyPr>
            <a:normAutofit/>
          </a:bodyPr>
          <a:lstStyle/>
          <a:p>
            <a:r>
              <a:rPr lang="vi-VN" sz="2400" smtClean="0">
                <a:solidFill>
                  <a:schemeClr val="tx1"/>
                </a:solidFill>
                <a:latin typeface="Arial" panose="020B0604020202020204" pitchFamily="34" charset="0"/>
                <a:cs typeface="Arial" panose="020B0604020202020204" pitchFamily="34" charset="0"/>
              </a:rPr>
              <a:t>Đặc </a:t>
            </a:r>
            <a:r>
              <a:rPr lang="vi-VN" sz="2400">
                <a:solidFill>
                  <a:schemeClr val="tx1"/>
                </a:solidFill>
                <a:latin typeface="Arial" panose="020B0604020202020204" pitchFamily="34" charset="0"/>
                <a:cs typeface="Arial" panose="020B0604020202020204" pitchFamily="34" charset="0"/>
              </a:rPr>
              <a:t>tính của thực tế ảo đó là sự hòa nhập (immersive). </a:t>
            </a:r>
            <a:endParaRPr lang="en-US" sz="2400" smtClean="0">
              <a:solidFill>
                <a:schemeClr val="tx1"/>
              </a:solidFill>
              <a:latin typeface="Arial" panose="020B0604020202020204" pitchFamily="34" charset="0"/>
              <a:cs typeface="Arial" panose="020B0604020202020204" pitchFamily="34" charset="0"/>
            </a:endParaRPr>
          </a:p>
          <a:p>
            <a:r>
              <a:rPr lang="vi-VN" sz="2400" smtClean="0">
                <a:solidFill>
                  <a:schemeClr val="tx1"/>
                </a:solidFill>
                <a:latin typeface="Arial" panose="020B0604020202020204" pitchFamily="34" charset="0"/>
                <a:cs typeface="Arial" panose="020B0604020202020204" pitchFamily="34" charset="0"/>
              </a:rPr>
              <a:t>Thuật </a:t>
            </a:r>
            <a:r>
              <a:rPr lang="vi-VN" sz="2400">
                <a:solidFill>
                  <a:schemeClr val="tx1"/>
                </a:solidFill>
                <a:latin typeface="Arial" panose="020B0604020202020204" pitchFamily="34" charset="0"/>
                <a:cs typeface="Arial" panose="020B0604020202020204" pitchFamily="34" charset="0"/>
              </a:rPr>
              <a:t>ngữ này mô tả cảm giác của bạn khi được đưa vào thế giới VR: bạn cảm thấy thế giới đó có thật không, bạn có thấy được hết những đối tượng trong đó hay không, bạn có cảm thấy như mình đang sống trong một không gian hoàn toàn mới hay không. </a:t>
            </a:r>
            <a:endParaRPr lang="en-US" sz="2400" smtClean="0">
              <a:solidFill>
                <a:schemeClr val="tx1"/>
              </a:solidFill>
              <a:latin typeface="Arial" panose="020B0604020202020204" pitchFamily="34" charset="0"/>
              <a:cs typeface="Arial" panose="020B0604020202020204" pitchFamily="34" charset="0"/>
            </a:endParaRPr>
          </a:p>
          <a:p>
            <a:r>
              <a:rPr lang="vi-VN" sz="2400" smtClean="0">
                <a:solidFill>
                  <a:schemeClr val="tx1"/>
                </a:solidFill>
                <a:latin typeface="Arial" panose="020B0604020202020204" pitchFamily="34" charset="0"/>
                <a:cs typeface="Arial" panose="020B0604020202020204" pitchFamily="34" charset="0"/>
              </a:rPr>
              <a:t>Sự </a:t>
            </a:r>
            <a:r>
              <a:rPr lang="vi-VN" sz="2400">
                <a:solidFill>
                  <a:schemeClr val="tx1"/>
                </a:solidFill>
                <a:latin typeface="Arial" panose="020B0604020202020204" pitchFamily="34" charset="0"/>
                <a:cs typeface="Arial" panose="020B0604020202020204" pitchFamily="34" charset="0"/>
              </a:rPr>
              <a:t>hòa nhập này một phần đến từ việc kính thực tế ảo sẽ bao phủ hết tầm nhìn của mắt nên bạn sẽ không thấy gì ngoài đời thật cả.</a:t>
            </a: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64</a:t>
            </a:fld>
            <a:endParaRPr lang="en-US"/>
          </a:p>
        </p:txBody>
      </p:sp>
    </p:spTree>
    <p:extLst>
      <p:ext uri="{BB962C8B-B14F-4D97-AF65-F5344CB8AC3E}">
        <p14:creationId xmlns:p14="http://schemas.microsoft.com/office/powerpoint/2010/main" xmlns="" val="31547162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III. SỰ KHÁC NHAU GIỮA THỰC TẾ ẢO (VR) VÀ THỰC </a:t>
            </a:r>
            <a:r>
              <a:rPr lang="en-US" b="1">
                <a:latin typeface="Arial" panose="020B0604020202020204" pitchFamily="34" charset="0"/>
                <a:cs typeface="Arial" panose="020B0604020202020204" pitchFamily="34" charset="0"/>
              </a:rPr>
              <a:t>TẠI ẢO TĂNG </a:t>
            </a:r>
            <a:r>
              <a:rPr lang="en-US" b="1" smtClean="0">
                <a:latin typeface="Arial" panose="020B0604020202020204" pitchFamily="34" charset="0"/>
                <a:cs typeface="Arial" panose="020B0604020202020204" pitchFamily="34" charset="0"/>
              </a:rPr>
              <a:t>CƯỜNG (AR) (5)</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22703" cy="4539049"/>
          </a:xfrm>
        </p:spPr>
        <p:txBody>
          <a:bodyPr>
            <a:normAutofit fontScale="92500"/>
          </a:bodyPr>
          <a:lstStyle/>
          <a:p>
            <a:pPr fontAlgn="base"/>
            <a:r>
              <a:rPr lang="en-US" sz="2400">
                <a:solidFill>
                  <a:schemeClr val="tx1"/>
                </a:solidFill>
                <a:latin typeface="Arial" panose="020B0604020202020204" pitchFamily="34" charset="0"/>
                <a:cs typeface="Arial" panose="020B0604020202020204" pitchFamily="34" charset="0"/>
              </a:rPr>
              <a:t>T</a:t>
            </a:r>
            <a:r>
              <a:rPr lang="vi-VN" sz="2400" smtClean="0">
                <a:solidFill>
                  <a:schemeClr val="tx1"/>
                </a:solidFill>
                <a:latin typeface="Arial" panose="020B0604020202020204" pitchFamily="34" charset="0"/>
                <a:cs typeface="Arial" panose="020B0604020202020204" pitchFamily="34" charset="0"/>
              </a:rPr>
              <a:t>rên </a:t>
            </a:r>
            <a:r>
              <a:rPr lang="vi-VN" sz="2400">
                <a:solidFill>
                  <a:schemeClr val="tx1"/>
                </a:solidFill>
                <a:latin typeface="Arial" panose="020B0604020202020204" pitchFamily="34" charset="0"/>
                <a:cs typeface="Arial" panose="020B0604020202020204" pitchFamily="34" charset="0"/>
              </a:rPr>
              <a:t>thực tế, công nghệ thực tế ảo đã manh nha xuất hiện từ những năm 1990. Lúc đó, người người nhà nhà trên khắp thế giới đã nói về việc làm ra những sản phẩm VR lớn nhưng hầu hết đều thất bại vì nhiều lý do: sức xử lý của máy tính chưa đủ mạnh, cộng đồng chưa nhiều, chi phí đắt đỏ, trải nghiệm chưa tốt (đây là lý do lớn nhất). </a:t>
            </a:r>
            <a:endParaRPr lang="en-US" sz="2400" smtClean="0">
              <a:solidFill>
                <a:schemeClr val="tx1"/>
              </a:solidFill>
              <a:latin typeface="Arial" panose="020B0604020202020204" pitchFamily="34" charset="0"/>
              <a:cs typeface="Arial" panose="020B0604020202020204" pitchFamily="34" charset="0"/>
            </a:endParaRPr>
          </a:p>
          <a:p>
            <a:pPr fontAlgn="base"/>
            <a:r>
              <a:rPr lang="vi-VN" sz="2400" smtClean="0">
                <a:solidFill>
                  <a:schemeClr val="tx1"/>
                </a:solidFill>
                <a:latin typeface="Arial" panose="020B0604020202020204" pitchFamily="34" charset="0"/>
                <a:cs typeface="Arial" panose="020B0604020202020204" pitchFamily="34" charset="0"/>
              </a:rPr>
              <a:t>Đến </a:t>
            </a:r>
            <a:r>
              <a:rPr lang="vi-VN" sz="2400">
                <a:solidFill>
                  <a:schemeClr val="tx1"/>
                </a:solidFill>
                <a:latin typeface="Arial" panose="020B0604020202020204" pitchFamily="34" charset="0"/>
                <a:cs typeface="Arial" panose="020B0604020202020204" pitchFamily="34" charset="0"/>
              </a:rPr>
              <a:t>tận những năm gần đây khi công nghệ vi xử lí đã phát triển mạnh, cho ra đời những con chip nhỏ nhưng có hiệu suất xử lí ngang với máy tính thì công nghệ VR mới bắt đầu có đủ nền tảng để xây dựng.</a:t>
            </a:r>
          </a:p>
          <a:p>
            <a:pPr fontAlgn="base"/>
            <a:r>
              <a:rPr lang="vi-VN" sz="2400">
                <a:solidFill>
                  <a:schemeClr val="tx1"/>
                </a:solidFill>
                <a:latin typeface="Arial" panose="020B0604020202020204" pitchFamily="34" charset="0"/>
                <a:cs typeface="Arial" panose="020B0604020202020204" pitchFamily="34" charset="0"/>
              </a:rPr>
              <a:t>Hiện nay, công nghệ VR đã trở nên phổ biến trong lĩnh vực giải trí, nhất là VR game với những bộ VR-gear của Samsung hay Valve. </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65</a:t>
            </a:fld>
            <a:endParaRPr lang="en-US"/>
          </a:p>
        </p:txBody>
      </p:sp>
    </p:spTree>
    <p:extLst>
      <p:ext uri="{BB962C8B-B14F-4D97-AF65-F5344CB8AC3E}">
        <p14:creationId xmlns:p14="http://schemas.microsoft.com/office/powerpoint/2010/main" xmlns="" val="38100755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III. SỰ KHÁC NHAU GIỮA THỰC TẾ ẢO (VR) VÀ THỰC </a:t>
            </a:r>
            <a:r>
              <a:rPr lang="en-US" b="1">
                <a:latin typeface="Arial" panose="020B0604020202020204" pitchFamily="34" charset="0"/>
                <a:cs typeface="Arial" panose="020B0604020202020204" pitchFamily="34" charset="0"/>
              </a:rPr>
              <a:t>TẠI ẢO TĂNG </a:t>
            </a:r>
            <a:r>
              <a:rPr lang="en-US" b="1" smtClean="0">
                <a:latin typeface="Arial" panose="020B0604020202020204" pitchFamily="34" charset="0"/>
                <a:cs typeface="Arial" panose="020B0604020202020204" pitchFamily="34" charset="0"/>
              </a:rPr>
              <a:t>CƯỜNG (AR) (7)</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22703" cy="4539049"/>
          </a:xfrm>
        </p:spPr>
        <p:txBody>
          <a:bodyPr>
            <a:normAutofit/>
          </a:bodyPr>
          <a:lstStyle/>
          <a:p>
            <a:pPr fontAlgn="base"/>
            <a:r>
              <a:rPr lang="en-US" sz="2400" b="1" smtClean="0">
                <a:solidFill>
                  <a:schemeClr val="tx1"/>
                </a:solidFill>
                <a:latin typeface="Arial" panose="020B0604020202020204" pitchFamily="34" charset="0"/>
                <a:cs typeface="Arial" panose="020B0604020202020204" pitchFamily="34" charset="0"/>
              </a:rPr>
              <a:t>2. </a:t>
            </a:r>
            <a:r>
              <a:rPr lang="vi-VN" sz="2400" b="1" smtClean="0">
                <a:solidFill>
                  <a:schemeClr val="tx1"/>
                </a:solidFill>
                <a:latin typeface="Arial" panose="020B0604020202020204" pitchFamily="34" charset="0"/>
                <a:cs typeface="Arial" panose="020B0604020202020204" pitchFamily="34" charset="0"/>
              </a:rPr>
              <a:t>AR </a:t>
            </a:r>
            <a:r>
              <a:rPr lang="vi-VN" sz="2400" b="1">
                <a:solidFill>
                  <a:schemeClr val="tx1"/>
                </a:solidFill>
                <a:latin typeface="Arial" panose="020B0604020202020204" pitchFamily="34" charset="0"/>
                <a:cs typeface="Arial" panose="020B0604020202020204" pitchFamily="34" charset="0"/>
              </a:rPr>
              <a:t>là gì?</a:t>
            </a:r>
          </a:p>
          <a:p>
            <a:pPr fontAlgn="base"/>
            <a:r>
              <a:rPr lang="vi-VN" sz="2400">
                <a:solidFill>
                  <a:schemeClr val="tx1"/>
                </a:solidFill>
                <a:latin typeface="Arial" panose="020B0604020202020204" pitchFamily="34" charset="0"/>
                <a:cs typeface="Arial" panose="020B0604020202020204" pitchFamily="34" charset="0"/>
              </a:rPr>
              <a:t>AR (Augmented Reality) hay còn gọi là Thực tế tăng cường, là góc nhìn trực tiếp hay gián tiếp về môi trường vật lý, thực tế nơi mà các yếu tố được "tăng cường" bởi các thông tin nhận thức do máy tính tạo ra trên nhiều phương thức cảm quan, bao gồm thị giác, thính giác, xúc giác, và khứu giác. </a:t>
            </a:r>
            <a:endParaRPr lang="en-US" sz="2400" smtClean="0">
              <a:solidFill>
                <a:schemeClr val="tx1"/>
              </a:solidFill>
              <a:latin typeface="Arial" panose="020B0604020202020204" pitchFamily="34" charset="0"/>
              <a:cs typeface="Arial" panose="020B0604020202020204" pitchFamily="34" charset="0"/>
            </a:endParaRPr>
          </a:p>
          <a:p>
            <a:pPr fontAlgn="base"/>
            <a:r>
              <a:rPr lang="vi-VN" sz="2400" smtClean="0">
                <a:solidFill>
                  <a:schemeClr val="tx1"/>
                </a:solidFill>
                <a:latin typeface="Arial" panose="020B0604020202020204" pitchFamily="34" charset="0"/>
                <a:cs typeface="Arial" panose="020B0604020202020204" pitchFamily="34" charset="0"/>
              </a:rPr>
              <a:t>Nói </a:t>
            </a:r>
            <a:r>
              <a:rPr lang="vi-VN" sz="2400">
                <a:solidFill>
                  <a:schemeClr val="tx1"/>
                </a:solidFill>
                <a:latin typeface="Arial" panose="020B0604020202020204" pitchFamily="34" charset="0"/>
                <a:cs typeface="Arial" panose="020B0604020202020204" pitchFamily="34" charset="0"/>
              </a:rPr>
              <a:t>một cách dễ hiểu hơn, công nghệ AR sẽ phủ lên quang cảnh thực tế một số vật thể ảo do máy tính tạo ra, khiến cho tầm nhìn tổng quan của bạn trở nên phong phú hơn. Nếu nói VR là một thế giới ảo hoàn toàn thì AR chính là thế giới kết hợp giữa thực và ảo.</a:t>
            </a:r>
          </a:p>
          <a:p>
            <a:pPr algn="just"/>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66</a:t>
            </a:fld>
            <a:endParaRPr lang="en-US"/>
          </a:p>
        </p:txBody>
      </p:sp>
    </p:spTree>
    <p:extLst>
      <p:ext uri="{BB962C8B-B14F-4D97-AF65-F5344CB8AC3E}">
        <p14:creationId xmlns:p14="http://schemas.microsoft.com/office/powerpoint/2010/main" xmlns="" val="5118655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III. SỰ KHÁC NHAU GIỮA THỰC TẾ ẢO (VR) VÀ THỰC </a:t>
            </a:r>
            <a:r>
              <a:rPr lang="en-US" b="1">
                <a:latin typeface="Arial" panose="020B0604020202020204" pitchFamily="34" charset="0"/>
                <a:cs typeface="Arial" panose="020B0604020202020204" pitchFamily="34" charset="0"/>
              </a:rPr>
              <a:t>TẠI ẢO TĂNG </a:t>
            </a:r>
            <a:r>
              <a:rPr lang="en-US" b="1" smtClean="0">
                <a:latin typeface="Arial" panose="020B0604020202020204" pitchFamily="34" charset="0"/>
                <a:cs typeface="Arial" panose="020B0604020202020204" pitchFamily="34" charset="0"/>
              </a:rPr>
              <a:t>CƯỜNG (AR) (8)</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22703" cy="4539049"/>
          </a:xfrm>
        </p:spPr>
        <p:txBody>
          <a:bodyPr>
            <a:normAutofit/>
          </a:bodyPr>
          <a:lstStyle/>
          <a:p>
            <a:pPr algn="just"/>
            <a:r>
              <a:rPr lang="vi-VN" sz="2400" smtClean="0">
                <a:solidFill>
                  <a:schemeClr val="tx1"/>
                </a:solidFill>
                <a:latin typeface="Arial" panose="020B0604020202020204" pitchFamily="34" charset="0"/>
                <a:cs typeface="Arabic Typesetting" panose="03020402040406030203" pitchFamily="66" charset="-78"/>
              </a:rPr>
              <a:t>Một </a:t>
            </a:r>
            <a:r>
              <a:rPr lang="vi-VN" sz="2400">
                <a:solidFill>
                  <a:schemeClr val="tx1"/>
                </a:solidFill>
                <a:latin typeface="Arial" panose="020B0604020202020204" pitchFamily="34" charset="0"/>
                <a:cs typeface="Arabic Typesetting" panose="03020402040406030203" pitchFamily="66" charset="-78"/>
              </a:rPr>
              <a:t>ví dụ dễ thấy của công nghệ AR chính là game Pokemon GO. Qua việc trải nghiệm game bằng thiết bị di động, bạn sẽ thấy những sinh vật Pokemon ảo xuất hiện đi đứng ngay trên những con đường, gò đá hay bờ tường ngoài thế giới thật. </a:t>
            </a:r>
            <a:endParaRPr lang="en-US" sz="2400" smtClean="0">
              <a:solidFill>
                <a:schemeClr val="tx1"/>
              </a:solidFill>
              <a:latin typeface="Arabic Typesetting" panose="03020402040406030203" pitchFamily="66" charset="-78"/>
              <a:cs typeface="Arabic Typesetting" panose="03020402040406030203" pitchFamily="66" charset="-78"/>
            </a:endParaRPr>
          </a:p>
          <a:p>
            <a:pPr algn="just"/>
            <a:r>
              <a:rPr lang="vi-VN" sz="2400" smtClean="0">
                <a:solidFill>
                  <a:schemeClr val="tx1"/>
                </a:solidFill>
                <a:latin typeface="Arial" panose="020B0604020202020204" pitchFamily="34" charset="0"/>
                <a:cs typeface="Arabic Typesetting" panose="03020402040406030203" pitchFamily="66" charset="-78"/>
              </a:rPr>
              <a:t>Với </a:t>
            </a:r>
            <a:r>
              <a:rPr lang="vi-VN" sz="2400">
                <a:solidFill>
                  <a:schemeClr val="tx1"/>
                </a:solidFill>
                <a:latin typeface="Arial" panose="020B0604020202020204" pitchFamily="34" charset="0"/>
                <a:cs typeface="Arabic Typesetting" panose="03020402040406030203" pitchFamily="66" charset="-78"/>
              </a:rPr>
              <a:t>một số thiết bị cao cấp hơn, ví dụ như kính AR Hololens của hãng Microsoft, bạn không chỉ có thể xem mà còn có thể chạm và tương tác với những vật thể ảo đó. </a:t>
            </a:r>
            <a:endParaRPr lang="en-US" sz="2400" smtClean="0">
              <a:solidFill>
                <a:schemeClr val="tx1"/>
              </a:solidFill>
              <a:latin typeface="Arabic Typesetting" panose="03020402040406030203" pitchFamily="66" charset="-78"/>
              <a:cs typeface="Arabic Typesetting" panose="03020402040406030203" pitchFamily="66" charset="-78"/>
            </a:endParaRPr>
          </a:p>
          <a:p>
            <a:pPr algn="just"/>
            <a:r>
              <a:rPr lang="vi-VN" sz="2400" smtClean="0">
                <a:solidFill>
                  <a:schemeClr val="tx1"/>
                </a:solidFill>
                <a:latin typeface="Arial" panose="020B0604020202020204" pitchFamily="34" charset="0"/>
                <a:cs typeface="Arabic Typesetting" panose="03020402040406030203" pitchFamily="66" charset="-78"/>
              </a:rPr>
              <a:t>Hiện </a:t>
            </a:r>
            <a:r>
              <a:rPr lang="vi-VN" sz="2400">
                <a:solidFill>
                  <a:schemeClr val="tx1"/>
                </a:solidFill>
                <a:latin typeface="Arial" panose="020B0604020202020204" pitchFamily="34" charset="0"/>
                <a:cs typeface="Arabic Typesetting" panose="03020402040406030203" pitchFamily="66" charset="-78"/>
              </a:rPr>
              <a:t>nay công nghệ này đã khá phổ biến trên smartphone với công nghệ AR Camera và được ứng dụng vào một số lĩnh vực vi dụ như mua hàng, cho phép bạn xem được ảnh thực tế của sản phẩm trước khi mua.</a:t>
            </a:r>
            <a:endParaRPr lang="en-US" sz="2400">
              <a:solidFill>
                <a:schemeClr val="tx1"/>
              </a:solidFill>
              <a:latin typeface="Arabic Typesetting" panose="03020402040406030203" pitchFamily="66" charset="-78"/>
              <a:cs typeface="Arabic Typesetting" panose="03020402040406030203" pitchFamily="66" charset="-78"/>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67</a:t>
            </a:fld>
            <a:endParaRPr lang="en-US"/>
          </a:p>
        </p:txBody>
      </p:sp>
    </p:spTree>
    <p:extLst>
      <p:ext uri="{BB962C8B-B14F-4D97-AF65-F5344CB8AC3E}">
        <p14:creationId xmlns:p14="http://schemas.microsoft.com/office/powerpoint/2010/main" xmlns="" val="34260085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solidFill>
                  <a:schemeClr val="tx1"/>
                </a:solidFill>
                <a:latin typeface="Arial" panose="020B0604020202020204" pitchFamily="34" charset="0"/>
                <a:cs typeface="Arial" panose="020B0604020202020204" pitchFamily="34" charset="0"/>
              </a:rPr>
              <a:t>Công nghệ tăng cường thực tế - AR.</a:t>
            </a:r>
            <a:endParaRPr lang="en-US">
              <a:solidFill>
                <a:schemeClr val="tx1"/>
              </a:solidFill>
              <a:latin typeface="Arial" panose="020B0604020202020204" pitchFamily="34" charset="0"/>
              <a:cs typeface="Arial" panose="020B0604020202020204" pitchFamily="34" charset="0"/>
            </a:endParaRPr>
          </a:p>
        </p:txBody>
      </p:sp>
      <p:sp>
        <p:nvSpPr>
          <p:cNvPr id="6" name="Text Placeholder 5"/>
          <p:cNvSpPr>
            <a:spLocks noGrp="1"/>
          </p:cNvSpPr>
          <p:nvPr>
            <p:ph type="body" sz="half" idx="2"/>
          </p:nvPr>
        </p:nvSpPr>
        <p:spPr/>
        <p:txBody>
          <a:bodyPr/>
          <a:lstStyle/>
          <a:p>
            <a:r>
              <a:rPr lang="en-US">
                <a:solidFill>
                  <a:schemeClr val="tx1"/>
                </a:solidFill>
                <a:latin typeface="Arial" panose="020B0604020202020204" pitchFamily="34" charset="0"/>
                <a:cs typeface="Arial" panose="020B0604020202020204" pitchFamily="34" charset="0"/>
              </a:rPr>
              <a:t>Điển hình trò chơi Pokemon </a:t>
            </a:r>
            <a:r>
              <a:rPr lang="en-US" smtClean="0">
                <a:solidFill>
                  <a:schemeClr val="tx1"/>
                </a:solidFill>
                <a:latin typeface="Arial" panose="020B0604020202020204" pitchFamily="34" charset="0"/>
                <a:cs typeface="Arial" panose="020B0604020202020204" pitchFamily="34" charset="0"/>
              </a:rPr>
              <a:t>Go.</a:t>
            </a:r>
            <a:endParaRPr lang="en-US">
              <a:solidFill>
                <a:schemeClr val="tx1"/>
              </a:solidFill>
              <a:latin typeface="Arial" panose="020B0604020202020204" pitchFamily="34" charset="0"/>
              <a:cs typeface="Arial" panose="020B0604020202020204" pitchFamily="34" charset="0"/>
            </a:endParaRPr>
          </a:p>
        </p:txBody>
      </p:sp>
      <p:pic>
        <p:nvPicPr>
          <p:cNvPr id="8" name="Picture Placeholder 7"/>
          <p:cNvPicPr>
            <a:picLocks noGrp="1" noChangeAspect="1"/>
          </p:cNvPicPr>
          <p:nvPr>
            <p:ph type="pic" idx="1"/>
          </p:nvPr>
        </p:nvPicPr>
        <p:blipFill>
          <a:blip r:embed="rId2"/>
          <a:srcRect t="13465" b="13465"/>
          <a:stretch>
            <a:fillRect/>
          </a:stretch>
        </p:blipFill>
        <p:spPr>
          <a:prstGeom prst="rect">
            <a:avLst/>
          </a:prstGeom>
        </p:spPr>
      </p:pic>
      <p:sp>
        <p:nvSpPr>
          <p:cNvPr id="2" name="Slide Number Placeholder 1"/>
          <p:cNvSpPr>
            <a:spLocks noGrp="1"/>
          </p:cNvSpPr>
          <p:nvPr>
            <p:ph type="sldNum" sz="quarter" idx="12"/>
          </p:nvPr>
        </p:nvSpPr>
        <p:spPr/>
        <p:txBody>
          <a:bodyPr/>
          <a:lstStyle/>
          <a:p>
            <a:fld id="{C0FE81FB-3A1D-4835-9FBB-B6198B449A53}" type="slidenum">
              <a:rPr lang="en-US" smtClean="0"/>
              <a:pPr/>
              <a:t>68</a:t>
            </a:fld>
            <a:endParaRPr lang="en-US"/>
          </a:p>
        </p:txBody>
      </p:sp>
    </p:spTree>
    <p:extLst>
      <p:ext uri="{BB962C8B-B14F-4D97-AF65-F5344CB8AC3E}">
        <p14:creationId xmlns:p14="http://schemas.microsoft.com/office/powerpoint/2010/main" xmlns="" val="1236210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III. SỰ KHÁC NHAU GIỮA THỰC TẾ ẢO (VR) VÀ THỰC </a:t>
            </a:r>
            <a:r>
              <a:rPr lang="en-US" b="1">
                <a:latin typeface="Arial" panose="020B0604020202020204" pitchFamily="34" charset="0"/>
                <a:cs typeface="Arial" panose="020B0604020202020204" pitchFamily="34" charset="0"/>
              </a:rPr>
              <a:t>TẠI ẢO TĂNG </a:t>
            </a:r>
            <a:r>
              <a:rPr lang="en-US" b="1" smtClean="0">
                <a:latin typeface="Arial" panose="020B0604020202020204" pitchFamily="34" charset="0"/>
                <a:cs typeface="Arial" panose="020B0604020202020204" pitchFamily="34" charset="0"/>
              </a:rPr>
              <a:t>CƯỜNG (AR) (9)</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22703" cy="4539049"/>
          </a:xfrm>
        </p:spPr>
        <p:txBody>
          <a:bodyPr>
            <a:normAutofit/>
          </a:bodyPr>
          <a:lstStyle/>
          <a:p>
            <a:pPr fontAlgn="base"/>
            <a:r>
              <a:rPr lang="en-US" sz="2400" b="1" smtClean="0">
                <a:solidFill>
                  <a:schemeClr val="tx1"/>
                </a:solidFill>
                <a:latin typeface="Arial" panose="020B0604020202020204" pitchFamily="34" charset="0"/>
                <a:cs typeface="Arial" panose="020B0604020202020204" pitchFamily="34" charset="0"/>
              </a:rPr>
              <a:t>3. </a:t>
            </a:r>
            <a:r>
              <a:rPr lang="vi-VN" sz="2400" b="1" smtClean="0">
                <a:solidFill>
                  <a:schemeClr val="tx1"/>
                </a:solidFill>
                <a:latin typeface="Arial" panose="020B0604020202020204" pitchFamily="34" charset="0"/>
                <a:cs typeface="Arial" panose="020B0604020202020204" pitchFamily="34" charset="0"/>
              </a:rPr>
              <a:t>Sự </a:t>
            </a:r>
            <a:r>
              <a:rPr lang="vi-VN" sz="2400" b="1">
                <a:solidFill>
                  <a:schemeClr val="tx1"/>
                </a:solidFill>
                <a:latin typeface="Arial" panose="020B0604020202020204" pitchFamily="34" charset="0"/>
                <a:cs typeface="Arial" panose="020B0604020202020204" pitchFamily="34" charset="0"/>
              </a:rPr>
              <a:t>khác nhau giữa AR và VR</a:t>
            </a:r>
          </a:p>
          <a:p>
            <a:pPr fontAlgn="base"/>
            <a:r>
              <a:rPr lang="vi-VN" sz="2400">
                <a:solidFill>
                  <a:schemeClr val="tx1"/>
                </a:solidFill>
                <a:latin typeface="Arial" panose="020B0604020202020204" pitchFamily="34" charset="0"/>
                <a:cs typeface="Arial" panose="020B0604020202020204" pitchFamily="34" charset="0"/>
              </a:rPr>
              <a:t>Sự khác biệt dễ thấy nhất giữa AR và VR đó là thiết bị đi kèm. Với VR cần phải có một bộ thiết bị thực tế ảo (VR gear) đi kèm với một bộ xử lí mạnh như máy tính, và bạn hoàn toàn phụ thuộc vào bộ thiết bị đắt tiền này để trải nghiệm VR. Còn với AR thì dễ hơn, hiện nay ở mức độ phổ thông thì chỉ cần một chiếc smartphone là bạn đã có thể được trải nghiệm công nghệ AR. </a:t>
            </a:r>
            <a:endParaRPr lang="en-US" sz="2400" smtClean="0">
              <a:solidFill>
                <a:schemeClr val="tx1"/>
              </a:solidFill>
              <a:latin typeface="Arial" panose="020B0604020202020204" pitchFamily="34" charset="0"/>
              <a:cs typeface="Arial" panose="020B0604020202020204" pitchFamily="34" charset="0"/>
            </a:endParaRPr>
          </a:p>
          <a:p>
            <a:pPr fontAlgn="base"/>
            <a:r>
              <a:rPr lang="en-US" sz="2400" smtClean="0">
                <a:solidFill>
                  <a:schemeClr val="tx1"/>
                </a:solidFill>
                <a:latin typeface="Arial" panose="020B0604020202020204" pitchFamily="34" charset="0"/>
                <a:cs typeface="Arial" panose="020B0604020202020204" pitchFamily="34" charset="0"/>
              </a:rPr>
              <a:t>c</a:t>
            </a:r>
            <a:r>
              <a:rPr lang="vi-VN" sz="2400" smtClean="0">
                <a:solidFill>
                  <a:schemeClr val="tx1"/>
                </a:solidFill>
                <a:latin typeface="Arial" panose="020B0604020202020204" pitchFamily="34" charset="0"/>
                <a:cs typeface="Arial" panose="020B0604020202020204" pitchFamily="34" charset="0"/>
              </a:rPr>
              <a:t>ũng </a:t>
            </a:r>
            <a:r>
              <a:rPr lang="vi-VN" sz="2400">
                <a:solidFill>
                  <a:schemeClr val="tx1"/>
                </a:solidFill>
                <a:latin typeface="Arial" panose="020B0604020202020204" pitchFamily="34" charset="0"/>
                <a:cs typeface="Arial" panose="020B0604020202020204" pitchFamily="34" charset="0"/>
              </a:rPr>
              <a:t>vì không cần đến thiết bị đắt tiền mà AR cũng trở nên phổ biến hơn VR, và AR có thể được ứng dụng vào nhiều lĩnh vực thực tế hơn như mua hàng, dạy học, trong khi VR lại thiên về giải trí và trải nghiệm cá nhân.</a:t>
            </a:r>
          </a:p>
          <a:p>
            <a:pPr marL="0" indent="0" algn="just">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69</a:t>
            </a:fld>
            <a:endParaRPr lang="en-US"/>
          </a:p>
        </p:txBody>
      </p:sp>
    </p:spTree>
    <p:extLst>
      <p:ext uri="{BB962C8B-B14F-4D97-AF65-F5344CB8AC3E}">
        <p14:creationId xmlns:p14="http://schemas.microsoft.com/office/powerpoint/2010/main" xmlns="" val="13304360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smtClean="0">
                <a:latin typeface="Arial" panose="020B0604020202020204" pitchFamily="34" charset="0"/>
                <a:cs typeface="Arial" panose="020B0604020202020204" pitchFamily="34" charset="0"/>
              </a:rPr>
              <a:t>I. KHÁI NIỆM VỀ THỰC TẠI ẢO TĂNG CƯỜNG </a:t>
            </a:r>
            <a:br>
              <a:rPr lang="en-US" b="1" smtClean="0">
                <a:latin typeface="Arial" panose="020B0604020202020204" pitchFamily="34" charset="0"/>
                <a:cs typeface="Arial" panose="020B0604020202020204" pitchFamily="34" charset="0"/>
              </a:rPr>
            </a:br>
            <a:r>
              <a:rPr lang="en-US" b="1" smtClean="0">
                <a:latin typeface="Arial" panose="020B0604020202020204" pitchFamily="34" charset="0"/>
                <a:cs typeface="Arial" panose="020B0604020202020204" pitchFamily="34" charset="0"/>
              </a:rPr>
              <a:t>Augmented Reality - AR (4)</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600"/>
            <a:ext cx="9508053" cy="4390768"/>
          </a:xfrm>
        </p:spPr>
        <p:txBody>
          <a:bodyPr>
            <a:normAutofit lnSpcReduction="10000"/>
          </a:bodyPr>
          <a:lstStyle/>
          <a:p>
            <a:pPr algn="just"/>
            <a:r>
              <a:rPr lang="en-US" sz="2800" dirty="0" err="1" smtClean="0">
                <a:solidFill>
                  <a:schemeClr val="tx1"/>
                </a:solidFill>
                <a:latin typeface="Arial" panose="020B0604020202020204" pitchFamily="34" charset="0"/>
                <a:cs typeface="Arial" panose="020B0604020202020204" pitchFamily="34" charset="0"/>
              </a:rPr>
              <a:t>Ví</a:t>
            </a:r>
            <a:r>
              <a:rPr lang="en-US" sz="2800" dirty="0" smtClean="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dụ</a:t>
            </a:r>
            <a:r>
              <a:rPr lang="en-US" sz="2800" dirty="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đối</a:t>
            </a:r>
            <a:r>
              <a:rPr lang="en-US" sz="2800" dirty="0" smtClean="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với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tựa</a:t>
            </a:r>
            <a:r>
              <a:rPr lang="en-US" sz="2800" dirty="0">
                <a:solidFill>
                  <a:schemeClr val="tx1"/>
                </a:solidFill>
                <a:latin typeface="Arial" panose="020B0604020202020204" pitchFamily="34" charset="0"/>
                <a:cs typeface="Arial" panose="020B0604020202020204" pitchFamily="34" charset="0"/>
              </a:rPr>
              <a:t> game </a:t>
            </a:r>
            <a:r>
              <a:rPr lang="en-US" sz="2800" dirty="0" err="1">
                <a:solidFill>
                  <a:schemeClr val="tx1"/>
                </a:solidFill>
                <a:latin typeface="Arial" panose="020B0604020202020204" pitchFamily="34" charset="0"/>
                <a:cs typeface="Arial" panose="020B0604020202020204" pitchFamily="34" charset="0"/>
              </a:rPr>
              <a:t>Pokemon</a:t>
            </a:r>
            <a:r>
              <a:rPr lang="en-US" sz="2800" dirty="0">
                <a:solidFill>
                  <a:schemeClr val="tx1"/>
                </a:solidFill>
                <a:latin typeface="Arial" panose="020B0604020202020204" pitchFamily="34" charset="0"/>
                <a:cs typeface="Arial" panose="020B0604020202020204" pitchFamily="34" charset="0"/>
              </a:rPr>
              <a:t> GO </a:t>
            </a:r>
            <a:r>
              <a:rPr lang="en-US" sz="2800" dirty="0" err="1">
                <a:solidFill>
                  <a:schemeClr val="tx1"/>
                </a:solidFill>
                <a:latin typeface="Arial" panose="020B0604020202020204" pitchFamily="34" charset="0"/>
                <a:cs typeface="Arial" panose="020B0604020202020204" pitchFamily="34" charset="0"/>
              </a:rPr>
              <a:t>người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chơi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sẽ</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quan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sát</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và</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điều</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khiển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các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Pokemon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trong</a:t>
            </a:r>
            <a:r>
              <a:rPr lang="en-US" sz="2800" dirty="0">
                <a:solidFill>
                  <a:schemeClr val="tx1"/>
                </a:solidFill>
                <a:latin typeface="Arial" panose="020B0604020202020204" pitchFamily="34" charset="0"/>
                <a:cs typeface="Arial" panose="020B0604020202020204" pitchFamily="34" charset="0"/>
              </a:rPr>
              <a:t> game </a:t>
            </a:r>
            <a:r>
              <a:rPr lang="en-US" sz="2800" dirty="0" err="1">
                <a:solidFill>
                  <a:schemeClr val="tx1"/>
                </a:solidFill>
                <a:latin typeface="Arial" panose="020B0604020202020204" pitchFamily="34" charset="0"/>
                <a:cs typeface="Arial" panose="020B0604020202020204" pitchFamily="34" charset="0"/>
              </a:rPr>
              <a:t>ngay</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trên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màn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hình</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điện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thoại</a:t>
            </a:r>
            <a:r>
              <a:rPr lang="en-US" sz="2800" dirty="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Điểm</a:t>
            </a:r>
            <a:r>
              <a:rPr lang="en-US" sz="2800" dirty="0" smtClean="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đặc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biệt</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là</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không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gian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xung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quanh</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các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Pokemon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được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lấy</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từ</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hình</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ảnh</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thực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tế</a:t>
            </a:r>
            <a:r>
              <a:rPr lang="en-US" sz="2800" dirty="0">
                <a:solidFill>
                  <a:schemeClr val="tx1"/>
                </a:solidFill>
                <a:latin typeface="Arial" panose="020B0604020202020204" pitchFamily="34" charset="0"/>
                <a:cs typeface="Arial" panose="020B0604020202020204" pitchFamily="34" charset="0"/>
              </a:rPr>
              <a:t> do camera </a:t>
            </a:r>
            <a:r>
              <a:rPr lang="en-US" sz="2800" dirty="0" err="1">
                <a:solidFill>
                  <a:schemeClr val="tx1"/>
                </a:solidFill>
                <a:latin typeface="Arial" panose="020B0604020202020204" pitchFamily="34" charset="0"/>
                <a:cs typeface="Arial" panose="020B0604020202020204" pitchFamily="34" charset="0"/>
              </a:rPr>
              <a:t>thu</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được</a:t>
            </a:r>
            <a:r>
              <a:rPr lang="en-US" sz="2800" dirty="0" smtClean="0">
                <a:solidFill>
                  <a:schemeClr val="tx1"/>
                </a:solidFill>
                <a:latin typeface="Arial" panose="020B0604020202020204" pitchFamily="34" charset="0"/>
                <a:cs typeface="Arial" panose="020B0604020202020204" pitchFamily="34" charset="0"/>
              </a:rPr>
              <a:t>.</a:t>
            </a:r>
          </a:p>
          <a:p>
            <a:pPr algn="just"/>
            <a:r>
              <a:rPr lang="en-US" sz="2800" dirty="0" err="1" smtClean="0">
                <a:solidFill>
                  <a:schemeClr val="tx1"/>
                </a:solidFill>
                <a:latin typeface="Arial" panose="020B0604020202020204" pitchFamily="34" charset="0"/>
                <a:cs typeface="Arial" panose="020B0604020202020204" pitchFamily="34" charset="0"/>
              </a:rPr>
              <a:t>Như</a:t>
            </a:r>
            <a:r>
              <a:rPr lang="en-US" sz="2800" dirty="0" smtClean="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vậy</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trong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trường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hợp</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trên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hình</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ảnh</a:t>
            </a:r>
            <a:r>
              <a:rPr lang="en-US" sz="2800" dirty="0">
                <a:solidFill>
                  <a:schemeClr val="tx1"/>
                </a:solidFill>
                <a:latin typeface="Arial" panose="020B0604020202020204" pitchFamily="34" charset="0"/>
                <a:cs typeface="Arial" panose="020B0604020202020204" pitchFamily="34" charset="0"/>
              </a:rPr>
              <a:t> camera </a:t>
            </a:r>
            <a:r>
              <a:rPr lang="en-US" sz="2800" dirty="0" err="1">
                <a:solidFill>
                  <a:schemeClr val="tx1"/>
                </a:solidFill>
                <a:latin typeface="Arial" panose="020B0604020202020204" pitchFamily="34" charset="0"/>
                <a:cs typeface="Arial" panose="020B0604020202020204" pitchFamily="34" charset="0"/>
              </a:rPr>
              <a:t>ghi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được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và</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hiển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thị</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trên</a:t>
            </a:r>
            <a:r>
              <a:rPr lang="en-US" sz="2800" dirty="0">
                <a:solidFill>
                  <a:schemeClr val="tx1"/>
                </a:solidFill>
                <a:latin typeface="Arial" panose="020B0604020202020204" pitchFamily="34" charset="0"/>
                <a:cs typeface="Arial" panose="020B0604020202020204" pitchFamily="34" charset="0"/>
              </a:rPr>
              <a:t> game </a:t>
            </a:r>
            <a:r>
              <a:rPr lang="en-US" sz="2800" dirty="0" err="1">
                <a:solidFill>
                  <a:schemeClr val="tx1"/>
                </a:solidFill>
                <a:latin typeface="Arial" panose="020B0604020202020204" pitchFamily="34" charset="0"/>
                <a:cs typeface="Arial" panose="020B0604020202020204" pitchFamily="34" charset="0"/>
              </a:rPr>
              <a:t>là</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thực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tế</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kết</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hợp</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các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yếu</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tố</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ảo</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hóa</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như</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Pokemon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và</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các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công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trình</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khác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kèm</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tất</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cả</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chúng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sẽ</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được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gọi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chung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là</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thực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tế</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ảo</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tăng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cường</a:t>
            </a:r>
            <a:r>
              <a:rPr lang="en-US" sz="2800" dirty="0">
                <a:solidFill>
                  <a:schemeClr val="tx1"/>
                </a:solidFill>
                <a:latin typeface="Arial" panose="020B0604020202020204" pitchFamily="34" charset="0"/>
                <a:cs typeface="Arial" panose="020B0604020202020204" pitchFamily="34" charset="0"/>
              </a:rPr>
              <a:t> AR.</a:t>
            </a:r>
          </a:p>
          <a:p>
            <a:endParaRPr lang="en-US" sz="2800" dirty="0" smtClean="0">
              <a:solidFill>
                <a:schemeClr val="tx1"/>
              </a:solidFill>
              <a:latin typeface="Arial" panose="020B0604020202020204" pitchFamily="34" charset="0"/>
              <a:cs typeface="Arial" panose="020B060402020202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7</a:t>
            </a:fld>
            <a:endParaRPr lang="en-US"/>
          </a:p>
        </p:txBody>
      </p:sp>
    </p:spTree>
    <p:extLst>
      <p:ext uri="{BB962C8B-B14F-4D97-AF65-F5344CB8AC3E}">
        <p14:creationId xmlns:p14="http://schemas.microsoft.com/office/powerpoint/2010/main" xmlns="" val="13004589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t>
            </a:r>
            <a:endParaRPr lang="en-US"/>
          </a:p>
        </p:txBody>
      </p:sp>
      <p:pic>
        <p:nvPicPr>
          <p:cNvPr id="7" name="Picture Placeholder 6"/>
          <p:cNvPicPr>
            <a:picLocks noGrp="1" noChangeAspect="1"/>
          </p:cNvPicPr>
          <p:nvPr>
            <p:ph type="pic" idx="1"/>
          </p:nvPr>
        </p:nvPicPr>
        <p:blipFill>
          <a:blip r:embed="rId2"/>
          <a:srcRect t="5884" b="5884"/>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t>.</a:t>
            </a:r>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70</a:t>
            </a:fld>
            <a:endParaRPr lang="en-US"/>
          </a:p>
        </p:txBody>
      </p:sp>
    </p:spTree>
    <p:extLst>
      <p:ext uri="{BB962C8B-B14F-4D97-AF65-F5344CB8AC3E}">
        <p14:creationId xmlns:p14="http://schemas.microsoft.com/office/powerpoint/2010/main" xmlns="" val="5154427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503" y="624110"/>
            <a:ext cx="9992497" cy="1280890"/>
          </a:xfrm>
        </p:spPr>
        <p:txBody>
          <a:bodyPr>
            <a:normAutofit fontScale="90000"/>
          </a:bodyPr>
          <a:lstStyle/>
          <a:p>
            <a:pPr algn="ctr"/>
            <a:r>
              <a:rPr lang="en-US" b="1" smtClean="0">
                <a:latin typeface="Arial" panose="020B0604020202020204" pitchFamily="34" charset="0"/>
                <a:cs typeface="Arial" panose="020B0604020202020204" pitchFamily="34" charset="0"/>
              </a:rPr>
              <a:t>III. SỰ KHÁC NHAU GIỮA THỰC TẾ ẢO (VR) VÀ THỰC </a:t>
            </a:r>
            <a:r>
              <a:rPr lang="en-US" b="1">
                <a:latin typeface="Arial" panose="020B0604020202020204" pitchFamily="34" charset="0"/>
                <a:cs typeface="Arial" panose="020B0604020202020204" pitchFamily="34" charset="0"/>
              </a:rPr>
              <a:t>TẠI ẢO TĂNG </a:t>
            </a:r>
            <a:r>
              <a:rPr lang="en-US" b="1" smtClean="0">
                <a:latin typeface="Arial" panose="020B0604020202020204" pitchFamily="34" charset="0"/>
                <a:cs typeface="Arial" panose="020B0604020202020204" pitchFamily="34" charset="0"/>
              </a:rPr>
              <a:t>CƯỜNG (AR) (10)</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602789" cy="4539049"/>
          </a:xfrm>
        </p:spPr>
        <p:txBody>
          <a:bodyPr>
            <a:normAutofit fontScale="92500"/>
          </a:bodyPr>
          <a:lstStyle/>
          <a:p>
            <a:pPr fontAlgn="base"/>
            <a:r>
              <a:rPr lang="vi-VN" sz="2400" b="1" smtClean="0">
                <a:solidFill>
                  <a:schemeClr val="tx1"/>
                </a:solidFill>
                <a:latin typeface="Arial" panose="020B0604020202020204" pitchFamily="34" charset="0"/>
                <a:cs typeface="Arial" panose="020B0604020202020204" pitchFamily="34" charset="0"/>
              </a:rPr>
              <a:t>Tương </a:t>
            </a:r>
            <a:r>
              <a:rPr lang="vi-VN" sz="2400" b="1">
                <a:solidFill>
                  <a:schemeClr val="tx1"/>
                </a:solidFill>
                <a:latin typeface="Arial" panose="020B0604020202020204" pitchFamily="34" charset="0"/>
                <a:cs typeface="Arial" panose="020B0604020202020204" pitchFamily="34" charset="0"/>
              </a:rPr>
              <a:t>tác ảo (AR - Augmented Reality)</a:t>
            </a:r>
            <a:r>
              <a:rPr lang="vi-VN" sz="2400">
                <a:solidFill>
                  <a:schemeClr val="tx1"/>
                </a:solidFill>
                <a:latin typeface="Arial" panose="020B0604020202020204" pitchFamily="34" charset="0"/>
                <a:cs typeface="Arial" panose="020B0604020202020204" pitchFamily="34" charset="0"/>
              </a:rPr>
              <a:t> tập trung vào việc kết hợp giữa thế giới thực và thông tin ảo. Thông qua các thiết bị như kính thông minh hay điện thoại thông minh cho phép người dùng vẫn nhìn thấy các sự vật của thế giới thực cùng những thông tin kỹ thuật số tương ứng kèm </a:t>
            </a:r>
            <a:r>
              <a:rPr lang="vi-VN" sz="2400" smtClean="0">
                <a:solidFill>
                  <a:schemeClr val="tx1"/>
                </a:solidFill>
                <a:latin typeface="Arial" panose="020B0604020202020204" pitchFamily="34" charset="0"/>
                <a:cs typeface="Arial" panose="020B0604020202020204" pitchFamily="34" charset="0"/>
              </a:rPr>
              <a:t>theo.</a:t>
            </a:r>
            <a:endParaRPr lang="en-US" sz="2400" smtClean="0">
              <a:solidFill>
                <a:schemeClr val="tx1"/>
              </a:solidFill>
              <a:latin typeface="Arial" panose="020B0604020202020204" pitchFamily="34" charset="0"/>
              <a:cs typeface="Arial" panose="020B0604020202020204" pitchFamily="34" charset="0"/>
            </a:endParaRPr>
          </a:p>
          <a:p>
            <a:pPr fontAlgn="base"/>
            <a:r>
              <a:rPr lang="vi-VN" sz="2400" b="1" smtClean="0">
                <a:solidFill>
                  <a:schemeClr val="tx1"/>
                </a:solidFill>
                <a:latin typeface="Arial" panose="020B0604020202020204" pitchFamily="34" charset="0"/>
                <a:cs typeface="Arial" panose="020B0604020202020204" pitchFamily="34" charset="0"/>
              </a:rPr>
              <a:t>Thực </a:t>
            </a:r>
            <a:r>
              <a:rPr lang="vi-VN" sz="2400" b="1">
                <a:solidFill>
                  <a:schemeClr val="tx1"/>
                </a:solidFill>
                <a:latin typeface="Arial" panose="020B0604020202020204" pitchFamily="34" charset="0"/>
                <a:cs typeface="Arial" panose="020B0604020202020204" pitchFamily="34" charset="0"/>
              </a:rPr>
              <a:t>tế ảo (VR - Virtual Reality) </a:t>
            </a:r>
            <a:r>
              <a:rPr lang="vi-VN" sz="2400">
                <a:solidFill>
                  <a:schemeClr val="tx1"/>
                </a:solidFill>
                <a:latin typeface="Arial" panose="020B0604020202020204" pitchFamily="34" charset="0"/>
                <a:cs typeface="Arial" panose="020B0604020202020204" pitchFamily="34" charset="0"/>
              </a:rPr>
              <a:t>sử dụng các thiết bị mô phỏng để tác động lên các giác quan như thị giác, thính giác, xúc giác nhằm giảm nhận thức người dùng với môi trường thực xung quanh xuống thấp nhất và đưa họ nhập vai hoàn toàn vào không gian </a:t>
            </a:r>
            <a:r>
              <a:rPr lang="vi-VN" sz="2400" smtClean="0">
                <a:solidFill>
                  <a:schemeClr val="tx1"/>
                </a:solidFill>
                <a:latin typeface="Arial" panose="020B0604020202020204" pitchFamily="34" charset="0"/>
                <a:cs typeface="Arial" panose="020B0604020202020204" pitchFamily="34" charset="0"/>
              </a:rPr>
              <a:t>ảo.</a:t>
            </a:r>
            <a:endParaRPr lang="en-US" sz="2400" smtClean="0">
              <a:solidFill>
                <a:schemeClr val="tx1"/>
              </a:solidFill>
              <a:latin typeface="Arial" panose="020B0604020202020204" pitchFamily="34" charset="0"/>
              <a:cs typeface="Arial" panose="020B0604020202020204" pitchFamily="34" charset="0"/>
            </a:endParaRPr>
          </a:p>
          <a:p>
            <a:pPr fontAlgn="base"/>
            <a:r>
              <a:rPr lang="vi-VN" sz="2400" b="1" smtClean="0">
                <a:solidFill>
                  <a:schemeClr val="tx1"/>
                </a:solidFill>
                <a:latin typeface="Arial" panose="020B0604020202020204" pitchFamily="34" charset="0"/>
                <a:cs typeface="Arial" panose="020B0604020202020204" pitchFamily="34" charset="0"/>
              </a:rPr>
              <a:t>Tóm </a:t>
            </a:r>
            <a:r>
              <a:rPr lang="vi-VN" sz="2400" b="1">
                <a:solidFill>
                  <a:schemeClr val="tx1"/>
                </a:solidFill>
                <a:latin typeface="Arial" panose="020B0604020202020204" pitchFamily="34" charset="0"/>
                <a:cs typeface="Arial" panose="020B0604020202020204" pitchFamily="34" charset="0"/>
              </a:rPr>
              <a:t>lại</a:t>
            </a:r>
            <a:r>
              <a:rPr lang="vi-VN" sz="2400">
                <a:solidFill>
                  <a:schemeClr val="tx1"/>
                </a:solidFill>
                <a:latin typeface="Arial" panose="020B0604020202020204" pitchFamily="34" charset="0"/>
                <a:cs typeface="Arial" panose="020B0604020202020204" pitchFamily="34" charset="0"/>
              </a:rPr>
              <a:t>, AR bổ sung thêm thông tin cho thực tế xung quanh bạn, trong khi VR sẽ chuyển bạn sang một dạng thực tế mô phỏng khác. Để biết rõ hơn, mời các bạn xem </a:t>
            </a:r>
            <a:r>
              <a:rPr lang="vi-VN" sz="2400" smtClean="0">
                <a:solidFill>
                  <a:schemeClr val="tx1"/>
                </a:solidFill>
                <a:latin typeface="Arial" panose="020B0604020202020204" pitchFamily="34" charset="0"/>
                <a:cs typeface="Arial" panose="020B0604020202020204" pitchFamily="34" charset="0"/>
              </a:rPr>
              <a:t>infographic sau</a:t>
            </a:r>
            <a:r>
              <a:rPr lang="en-US" sz="2400" smtClean="0">
                <a:solidFill>
                  <a:schemeClr val="tx1"/>
                </a:solidFill>
                <a:latin typeface="Arial" panose="020B0604020202020204" pitchFamily="34" charset="0"/>
                <a:cs typeface="Arial" panose="020B0604020202020204" pitchFamily="34" charset="0"/>
              </a:rPr>
              <a:t>:</a:t>
            </a: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71</a:t>
            </a:fld>
            <a:endParaRPr lang="en-US"/>
          </a:p>
        </p:txBody>
      </p:sp>
    </p:spTree>
    <p:extLst>
      <p:ext uri="{BB962C8B-B14F-4D97-AF65-F5344CB8AC3E}">
        <p14:creationId xmlns:p14="http://schemas.microsoft.com/office/powerpoint/2010/main" xmlns="" val="17948083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pic>
        <p:nvPicPr>
          <p:cNvPr id="6" name="Picture 5"/>
          <p:cNvPicPr>
            <a:picLocks noChangeAspect="1"/>
          </p:cNvPicPr>
          <p:nvPr/>
        </p:nvPicPr>
        <p:blipFill>
          <a:blip r:embed="rId2"/>
          <a:stretch>
            <a:fillRect/>
          </a:stretch>
        </p:blipFill>
        <p:spPr>
          <a:xfrm>
            <a:off x="1977183" y="33127"/>
            <a:ext cx="9667646" cy="6729686"/>
          </a:xfrm>
          <a:prstGeom prst="rect">
            <a:avLst/>
          </a:prstGeom>
        </p:spPr>
      </p:pic>
      <p:sp>
        <p:nvSpPr>
          <p:cNvPr id="5" name="Slide Number Placeholder 4"/>
          <p:cNvSpPr>
            <a:spLocks noGrp="1"/>
          </p:cNvSpPr>
          <p:nvPr>
            <p:ph type="sldNum" sz="quarter" idx="12"/>
          </p:nvPr>
        </p:nvSpPr>
        <p:spPr/>
        <p:txBody>
          <a:bodyPr/>
          <a:lstStyle/>
          <a:p>
            <a:fld id="{C0FE81FB-3A1D-4835-9FBB-B6198B449A53}" type="slidenum">
              <a:rPr lang="en-US" smtClean="0"/>
              <a:pPr/>
              <a:t>72</a:t>
            </a:fld>
            <a:endParaRPr lang="en-US"/>
          </a:p>
        </p:txBody>
      </p:sp>
    </p:spTree>
    <p:extLst>
      <p:ext uri="{BB962C8B-B14F-4D97-AF65-F5344CB8AC3E}">
        <p14:creationId xmlns:p14="http://schemas.microsoft.com/office/powerpoint/2010/main" xmlns="" val="4172732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pic>
        <p:nvPicPr>
          <p:cNvPr id="6" name="Picture 5"/>
          <p:cNvPicPr>
            <a:picLocks noChangeAspect="1"/>
          </p:cNvPicPr>
          <p:nvPr/>
        </p:nvPicPr>
        <p:blipFill>
          <a:blip r:embed="rId2"/>
          <a:stretch>
            <a:fillRect/>
          </a:stretch>
        </p:blipFill>
        <p:spPr>
          <a:xfrm>
            <a:off x="2589212" y="0"/>
            <a:ext cx="8152234" cy="6865594"/>
          </a:xfrm>
          <a:prstGeom prst="rect">
            <a:avLst/>
          </a:prstGeom>
        </p:spPr>
      </p:pic>
      <p:sp>
        <p:nvSpPr>
          <p:cNvPr id="5" name="Slide Number Placeholder 4"/>
          <p:cNvSpPr>
            <a:spLocks noGrp="1"/>
          </p:cNvSpPr>
          <p:nvPr>
            <p:ph type="sldNum" sz="quarter" idx="12"/>
          </p:nvPr>
        </p:nvSpPr>
        <p:spPr/>
        <p:txBody>
          <a:bodyPr/>
          <a:lstStyle/>
          <a:p>
            <a:fld id="{C0FE81FB-3A1D-4835-9FBB-B6198B449A53}" type="slidenum">
              <a:rPr lang="en-US" smtClean="0"/>
              <a:pPr/>
              <a:t>73</a:t>
            </a:fld>
            <a:endParaRPr lang="en-US"/>
          </a:p>
        </p:txBody>
      </p:sp>
    </p:spTree>
    <p:extLst>
      <p:ext uri="{BB962C8B-B14F-4D97-AF65-F5344CB8AC3E}">
        <p14:creationId xmlns:p14="http://schemas.microsoft.com/office/powerpoint/2010/main" xmlns="" val="35077411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pic>
        <p:nvPicPr>
          <p:cNvPr id="6" name="Picture 5"/>
          <p:cNvPicPr>
            <a:picLocks noChangeAspect="1"/>
          </p:cNvPicPr>
          <p:nvPr/>
        </p:nvPicPr>
        <p:blipFill>
          <a:blip r:embed="rId2"/>
          <a:stretch>
            <a:fillRect/>
          </a:stretch>
        </p:blipFill>
        <p:spPr>
          <a:xfrm>
            <a:off x="2041219" y="104713"/>
            <a:ext cx="9825851" cy="6571509"/>
          </a:xfrm>
          <a:prstGeom prst="rect">
            <a:avLst/>
          </a:prstGeom>
        </p:spPr>
      </p:pic>
      <p:sp>
        <p:nvSpPr>
          <p:cNvPr id="5" name="Slide Number Placeholder 4"/>
          <p:cNvSpPr>
            <a:spLocks noGrp="1"/>
          </p:cNvSpPr>
          <p:nvPr>
            <p:ph type="sldNum" sz="quarter" idx="12"/>
          </p:nvPr>
        </p:nvSpPr>
        <p:spPr/>
        <p:txBody>
          <a:bodyPr/>
          <a:lstStyle/>
          <a:p>
            <a:fld id="{C0FE81FB-3A1D-4835-9FBB-B6198B449A53}" type="slidenum">
              <a:rPr lang="en-US" smtClean="0"/>
              <a:pPr/>
              <a:t>74</a:t>
            </a:fld>
            <a:endParaRPr lang="en-US"/>
          </a:p>
        </p:txBody>
      </p:sp>
    </p:spTree>
    <p:extLst>
      <p:ext uri="{BB962C8B-B14F-4D97-AF65-F5344CB8AC3E}">
        <p14:creationId xmlns:p14="http://schemas.microsoft.com/office/powerpoint/2010/main" xmlns="" val="2685254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pic>
        <p:nvPicPr>
          <p:cNvPr id="6" name="Picture 5"/>
          <p:cNvPicPr>
            <a:picLocks noChangeAspect="1"/>
          </p:cNvPicPr>
          <p:nvPr/>
        </p:nvPicPr>
        <p:blipFill>
          <a:blip r:embed="rId2"/>
          <a:stretch>
            <a:fillRect/>
          </a:stretch>
        </p:blipFill>
        <p:spPr>
          <a:xfrm>
            <a:off x="1950233" y="46191"/>
            <a:ext cx="9734341" cy="6858000"/>
          </a:xfrm>
          <a:prstGeom prst="rect">
            <a:avLst/>
          </a:prstGeom>
        </p:spPr>
      </p:pic>
      <p:sp>
        <p:nvSpPr>
          <p:cNvPr id="5" name="Slide Number Placeholder 4"/>
          <p:cNvSpPr>
            <a:spLocks noGrp="1"/>
          </p:cNvSpPr>
          <p:nvPr>
            <p:ph type="sldNum" sz="quarter" idx="12"/>
          </p:nvPr>
        </p:nvSpPr>
        <p:spPr/>
        <p:txBody>
          <a:bodyPr/>
          <a:lstStyle/>
          <a:p>
            <a:fld id="{C0FE81FB-3A1D-4835-9FBB-B6198B449A53}" type="slidenum">
              <a:rPr lang="en-US" smtClean="0"/>
              <a:pPr/>
              <a:t>75</a:t>
            </a:fld>
            <a:endParaRPr lang="en-US"/>
          </a:p>
        </p:txBody>
      </p:sp>
    </p:spTree>
    <p:extLst>
      <p:ext uri="{BB962C8B-B14F-4D97-AF65-F5344CB8AC3E}">
        <p14:creationId xmlns:p14="http://schemas.microsoft.com/office/powerpoint/2010/main" xmlns="" val="32533279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pic>
        <p:nvPicPr>
          <p:cNvPr id="6" name="Picture 5"/>
          <p:cNvPicPr>
            <a:picLocks noChangeAspect="1"/>
          </p:cNvPicPr>
          <p:nvPr/>
        </p:nvPicPr>
        <p:blipFill>
          <a:blip r:embed="rId2"/>
          <a:stretch>
            <a:fillRect/>
          </a:stretch>
        </p:blipFill>
        <p:spPr>
          <a:xfrm>
            <a:off x="886482" y="527125"/>
            <a:ext cx="11018120" cy="6114843"/>
          </a:xfrm>
          <a:prstGeom prst="rect">
            <a:avLst/>
          </a:prstGeom>
        </p:spPr>
      </p:pic>
      <p:sp>
        <p:nvSpPr>
          <p:cNvPr id="3" name="Slide Number Placeholder 2"/>
          <p:cNvSpPr>
            <a:spLocks noGrp="1"/>
          </p:cNvSpPr>
          <p:nvPr>
            <p:ph type="sldNum" sz="quarter" idx="12"/>
          </p:nvPr>
        </p:nvSpPr>
        <p:spPr/>
        <p:txBody>
          <a:bodyPr/>
          <a:lstStyle/>
          <a:p>
            <a:fld id="{C0FE81FB-3A1D-4835-9FBB-B6198B449A53}" type="slidenum">
              <a:rPr lang="en-US" smtClean="0"/>
              <a:pPr/>
              <a:t>76</a:t>
            </a:fld>
            <a:endParaRPr lang="en-US"/>
          </a:p>
        </p:txBody>
      </p:sp>
    </p:spTree>
    <p:extLst>
      <p:ext uri="{BB962C8B-B14F-4D97-AF65-F5344CB8AC3E}">
        <p14:creationId xmlns:p14="http://schemas.microsoft.com/office/powerpoint/2010/main" xmlns="" val="2549708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2510173" y="348584"/>
            <a:ext cx="7795653" cy="6845210"/>
          </a:xfrm>
          <a:prstGeom prst="rect">
            <a:avLst/>
          </a:prstGeom>
        </p:spPr>
      </p:pic>
      <p:sp>
        <p:nvSpPr>
          <p:cNvPr id="6" name="Slide Number Placeholder 5"/>
          <p:cNvSpPr>
            <a:spLocks noGrp="1"/>
          </p:cNvSpPr>
          <p:nvPr>
            <p:ph type="sldNum" sz="quarter" idx="12"/>
          </p:nvPr>
        </p:nvSpPr>
        <p:spPr/>
        <p:txBody>
          <a:bodyPr/>
          <a:lstStyle/>
          <a:p>
            <a:fld id="{C0FE81FB-3A1D-4835-9FBB-B6198B449A53}" type="slidenum">
              <a:rPr lang="en-US" smtClean="0"/>
              <a:pPr/>
              <a:t>77</a:t>
            </a:fld>
            <a:endParaRPr lang="en-US"/>
          </a:p>
        </p:txBody>
      </p:sp>
    </p:spTree>
    <p:extLst>
      <p:ext uri="{BB962C8B-B14F-4D97-AF65-F5344CB8AC3E}">
        <p14:creationId xmlns:p14="http://schemas.microsoft.com/office/powerpoint/2010/main" xmlns="" val="66938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2589212" y="46231"/>
            <a:ext cx="7769207" cy="6811769"/>
          </a:xfrm>
          <a:prstGeom prst="rect">
            <a:avLst/>
          </a:prstGeom>
        </p:spPr>
      </p:pic>
      <p:sp>
        <p:nvSpPr>
          <p:cNvPr id="6" name="Slide Number Placeholder 5"/>
          <p:cNvSpPr>
            <a:spLocks noGrp="1"/>
          </p:cNvSpPr>
          <p:nvPr>
            <p:ph type="sldNum" sz="quarter" idx="12"/>
          </p:nvPr>
        </p:nvSpPr>
        <p:spPr/>
        <p:txBody>
          <a:bodyPr/>
          <a:lstStyle/>
          <a:p>
            <a:fld id="{C0FE81FB-3A1D-4835-9FBB-B6198B449A53}" type="slidenum">
              <a:rPr lang="en-US" smtClean="0"/>
              <a:pPr/>
              <a:t>78</a:t>
            </a:fld>
            <a:endParaRPr lang="en-US"/>
          </a:p>
        </p:txBody>
      </p:sp>
    </p:spTree>
    <p:extLst>
      <p:ext uri="{BB962C8B-B14F-4D97-AF65-F5344CB8AC3E}">
        <p14:creationId xmlns:p14="http://schemas.microsoft.com/office/powerpoint/2010/main" xmlns="" val="1464046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506289" y="601914"/>
            <a:ext cx="11758019" cy="5656109"/>
          </a:xfrm>
          <a:prstGeom prst="rect">
            <a:avLst/>
          </a:prstGeom>
        </p:spPr>
      </p:pic>
      <p:sp>
        <p:nvSpPr>
          <p:cNvPr id="6" name="Slide Number Placeholder 5"/>
          <p:cNvSpPr>
            <a:spLocks noGrp="1"/>
          </p:cNvSpPr>
          <p:nvPr>
            <p:ph type="sldNum" sz="quarter" idx="12"/>
          </p:nvPr>
        </p:nvSpPr>
        <p:spPr/>
        <p:txBody>
          <a:bodyPr/>
          <a:lstStyle/>
          <a:p>
            <a:fld id="{C0FE81FB-3A1D-4835-9FBB-B6198B449A53}" type="slidenum">
              <a:rPr lang="en-US" smtClean="0"/>
              <a:pPr/>
              <a:t>79</a:t>
            </a:fld>
            <a:endParaRPr lang="en-US"/>
          </a:p>
        </p:txBody>
      </p:sp>
    </p:spTree>
    <p:extLst>
      <p:ext uri="{BB962C8B-B14F-4D97-AF65-F5344CB8AC3E}">
        <p14:creationId xmlns:p14="http://schemas.microsoft.com/office/powerpoint/2010/main" xmlns="" val="360618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smtClean="0">
                <a:latin typeface="Arial" panose="020B0604020202020204" pitchFamily="34" charset="0"/>
                <a:cs typeface="Arial" panose="020B0604020202020204" pitchFamily="34" charset="0"/>
              </a:rPr>
              <a:t>I. KHÁI NIỆM VỀ THỰC TẠI ẢO TĂNG CƯỜNG </a:t>
            </a:r>
            <a:br>
              <a:rPr lang="en-US" b="1" smtClean="0">
                <a:latin typeface="Arial" panose="020B0604020202020204" pitchFamily="34" charset="0"/>
                <a:cs typeface="Arial" panose="020B0604020202020204" pitchFamily="34" charset="0"/>
              </a:rPr>
            </a:br>
            <a:r>
              <a:rPr lang="en-US" b="1" smtClean="0">
                <a:latin typeface="Arial" panose="020B0604020202020204" pitchFamily="34" charset="0"/>
                <a:cs typeface="Arial" panose="020B0604020202020204" pitchFamily="34" charset="0"/>
              </a:rPr>
              <a:t>Augmented Reality - AR (5)</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495696" cy="4563762"/>
          </a:xfrm>
        </p:spPr>
        <p:txBody>
          <a:bodyPr>
            <a:normAutofit lnSpcReduction="10000"/>
          </a:bodyPr>
          <a:lstStyle/>
          <a:p>
            <a:pPr algn="just"/>
            <a:r>
              <a:rPr lang="en-US" sz="2400" dirty="0" err="1">
                <a:solidFill>
                  <a:schemeClr val="tx1"/>
                </a:solidFill>
                <a:latin typeface="Arial" panose="020B0604020202020204" pitchFamily="34" charset="0"/>
                <a:cs typeface="Arial" panose="020B0604020202020204" pitchFamily="34" charset="0"/>
              </a:rPr>
              <a:t>C</a:t>
            </a:r>
            <a:r>
              <a:rPr lang="en-US" sz="2400" dirty="0" err="1" smtClean="0">
                <a:solidFill>
                  <a:schemeClr val="tx1"/>
                </a:solidFill>
                <a:latin typeface="Arial" panose="020B0604020202020204" pitchFamily="34" charset="0"/>
                <a:cs typeface="Arial" panose="020B0604020202020204" pitchFamily="34" charset="0"/>
              </a:rPr>
              <a:t>ác</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phủ</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thông</a:t>
            </a:r>
            <a:r>
              <a:rPr lang="en-US" sz="2400" dirty="0">
                <a:solidFill>
                  <a:schemeClr val="tx1"/>
                </a:solidFill>
                <a:latin typeface="Arial" panose="020B0604020202020204" pitchFamily="34" charset="0"/>
                <a:cs typeface="Arial" panose="020B0604020202020204" pitchFamily="34" charset="0"/>
              </a:rPr>
              <a:t> tin </a:t>
            </a:r>
            <a:r>
              <a:rPr lang="en-US" sz="2400" dirty="0" err="1">
                <a:solidFill>
                  <a:schemeClr val="tx1"/>
                </a:solidFill>
                <a:latin typeface="Arial" panose="020B0604020202020204" pitchFamily="34" charset="0"/>
                <a:cs typeface="Arial" panose="020B0604020202020204" pitchFamily="34" charset="0"/>
              </a:rPr>
              <a:t>cảm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xây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dựng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tức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phụ</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môi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nhiên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hoặc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phá</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hoại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tức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mặt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nạ</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môi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nhiên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gian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đã</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đăng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ký</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vật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chất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như</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vậy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coi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như</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nhập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vai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khía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cạnh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môi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Theo </a:t>
            </a:r>
            <a:r>
              <a:rPr lang="en-US" sz="2400" dirty="0" err="1">
                <a:solidFill>
                  <a:schemeClr val="tx1"/>
                </a:solidFill>
                <a:latin typeface="Arial" panose="020B0604020202020204" pitchFamily="34" charset="0"/>
                <a:cs typeface="Arial" panose="020B0604020202020204" pitchFamily="34" charset="0"/>
              </a:rPr>
              <a:t>cách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này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tăng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thay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đổi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hiện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tại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nhận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thức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về</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môi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trong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khi</a:t>
            </a:r>
            <a:r>
              <a:rPr lang="en-US" sz="2400"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thực</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tế</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ảo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thay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môi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mô</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phỏng</a:t>
            </a:r>
            <a:r>
              <a:rPr lang="en-US" sz="2400" dirty="0">
                <a:solidFill>
                  <a:schemeClr val="tx1"/>
                </a:solidFill>
                <a:latin typeface="Arial" panose="020B0604020202020204" pitchFamily="34" charset="0"/>
                <a:cs typeface="Arial" panose="020B0604020202020204" pitchFamily="34" charset="0"/>
              </a:rPr>
              <a:t>.</a:t>
            </a:r>
          </a:p>
          <a:p>
            <a:pPr algn="just"/>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tăng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tăng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môi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nhiên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hoặc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tình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huống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cung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cấp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trải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nghiệm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giàu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cảm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tính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trợ</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giúp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nghệ</a:t>
            </a:r>
            <a:r>
              <a:rPr lang="en-US" sz="2400" dirty="0">
                <a:solidFill>
                  <a:schemeClr val="tx1"/>
                </a:solidFill>
                <a:latin typeface="Arial" panose="020B0604020202020204" pitchFamily="34" charset="0"/>
                <a:cs typeface="Arial" panose="020B0604020202020204" pitchFamily="34" charset="0"/>
              </a:rPr>
              <a:t> AR </a:t>
            </a:r>
            <a:r>
              <a:rPr lang="en-US" sz="2400" dirty="0" err="1">
                <a:solidFill>
                  <a:schemeClr val="tx1"/>
                </a:solidFill>
                <a:latin typeface="Arial" panose="020B0604020202020204" pitchFamily="34" charset="0"/>
                <a:cs typeface="Arial" panose="020B0604020202020204" pitchFamily="34" charset="0"/>
              </a:rPr>
              <a:t>tiên</a:t>
            </a:r>
            <a:r>
              <a:rPr lang="en-US" sz="2400" dirty="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tiến</a:t>
            </a:r>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thông</a:t>
            </a:r>
            <a:r>
              <a:rPr lang="en-US" sz="2400" dirty="0">
                <a:solidFill>
                  <a:schemeClr val="tx1"/>
                </a:solidFill>
                <a:latin typeface="Arial" panose="020B0604020202020204" pitchFamily="34" charset="0"/>
                <a:cs typeface="Arial" panose="020B0604020202020204" pitchFamily="34" charset="0"/>
              </a:rPr>
              <a:t> tin </a:t>
            </a:r>
            <a:r>
              <a:rPr lang="en-US" sz="2400" dirty="0" err="1">
                <a:solidFill>
                  <a:schemeClr val="tx1"/>
                </a:solidFill>
                <a:latin typeface="Arial" panose="020B0604020202020204" pitchFamily="34" charset="0"/>
                <a:cs typeface="Arial" panose="020B0604020202020204" pitchFamily="34" charset="0"/>
              </a:rPr>
              <a:t>về</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xung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quanh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người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dụng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sẽ</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trở</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nên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tương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thao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túng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kỹ</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thuật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số</a:t>
            </a:r>
            <a:r>
              <a:rPr lang="en-US" sz="2400" dirty="0">
                <a:solidFill>
                  <a:schemeClr val="tx1"/>
                </a:solidFill>
                <a:latin typeface="Arial" panose="020B0604020202020204" pitchFamily="34" charset="0"/>
                <a:cs typeface="Arial" panose="020B0604020202020204" pitchFamily="34" charset="0"/>
              </a:rPr>
              <a:t>. </a:t>
            </a:r>
          </a:p>
          <a:p>
            <a:pPr marL="0" indent="0">
              <a:buNone/>
            </a:pPr>
            <a:endParaRPr lang="en-US" dirty="0"/>
          </a:p>
        </p:txBody>
      </p:sp>
      <p:sp>
        <p:nvSpPr>
          <p:cNvPr id="4" name="Slide Number Placeholder 3"/>
          <p:cNvSpPr>
            <a:spLocks noGrp="1"/>
          </p:cNvSpPr>
          <p:nvPr>
            <p:ph type="sldNum" sz="quarter" idx="12"/>
          </p:nvPr>
        </p:nvSpPr>
        <p:spPr/>
        <p:txBody>
          <a:bodyPr/>
          <a:lstStyle/>
          <a:p>
            <a:fld id="{C0FE81FB-3A1D-4835-9FBB-B6198B449A53}" type="slidenum">
              <a:rPr lang="en-US" smtClean="0"/>
              <a:pPr/>
              <a:t>8</a:t>
            </a:fld>
            <a:endParaRPr lang="en-US"/>
          </a:p>
        </p:txBody>
      </p:sp>
    </p:spTree>
    <p:extLst>
      <p:ext uri="{BB962C8B-B14F-4D97-AF65-F5344CB8AC3E}">
        <p14:creationId xmlns:p14="http://schemas.microsoft.com/office/powerpoint/2010/main" xmlns="" val="23480415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1"/>
                </a:solidFill>
                <a:latin typeface="Arial" panose="020B0604020202020204" pitchFamily="34" charset="0"/>
                <a:cs typeface="Arial" panose="020B0604020202020204" pitchFamily="34" charset="0"/>
              </a:rPr>
              <a:t>Nguồn: </a:t>
            </a:r>
            <a:r>
              <a:rPr lang="en-US" b="1" i="1">
                <a:solidFill>
                  <a:schemeClr val="tx1"/>
                </a:solidFill>
                <a:latin typeface="Arial" panose="020B0604020202020204" pitchFamily="34" charset="0"/>
                <a:cs typeface="Arial" panose="020B0604020202020204" pitchFamily="34" charset="0"/>
                <a:hlinkClick r:id="rId2"/>
              </a:rPr>
              <a:t>visualistan.com</a:t>
            </a:r>
            <a:endParaRPr lang="en-US">
              <a:solidFill>
                <a:schemeClr val="tx1"/>
              </a:solidFill>
              <a:latin typeface="Arial" panose="020B0604020202020204" pitchFamily="34" charset="0"/>
              <a:cs typeface="Arial" panose="020B0604020202020204" pitchFamily="34" charset="0"/>
            </a:endParaRPr>
          </a:p>
        </p:txBody>
      </p:sp>
      <p:pic>
        <p:nvPicPr>
          <p:cNvPr id="6" name="Picture Placeholder 5"/>
          <p:cNvPicPr>
            <a:picLocks noGrp="1" noChangeAspect="1"/>
          </p:cNvPicPr>
          <p:nvPr>
            <p:ph type="pic" idx="1"/>
          </p:nvPr>
        </p:nvPicPr>
        <p:blipFill>
          <a:blip r:embed="rId3"/>
          <a:srcRect t="8607" b="8607"/>
          <a:stretch>
            <a:fillRect/>
          </a:stretch>
        </p:blipFill>
        <p:spPr>
          <a:prstGeom prst="rect">
            <a:avLst/>
          </a:prstGeom>
        </p:spPr>
      </p:pic>
      <p:sp>
        <p:nvSpPr>
          <p:cNvPr id="4" name="Text Placeholder 3"/>
          <p:cNvSpPr>
            <a:spLocks noGrp="1"/>
          </p:cNvSpPr>
          <p:nvPr>
            <p:ph type="body" sz="half" idx="2"/>
          </p:nvPr>
        </p:nvSpPr>
        <p:spPr/>
        <p:txBody>
          <a:bodyPr/>
          <a:lstStyle/>
          <a:p>
            <a:r>
              <a:rPr lang="en-US" smtClean="0"/>
              <a:t>.</a:t>
            </a:r>
            <a:endParaRPr lang="en-US"/>
          </a:p>
        </p:txBody>
      </p:sp>
      <p:sp>
        <p:nvSpPr>
          <p:cNvPr id="3" name="Slide Number Placeholder 2"/>
          <p:cNvSpPr>
            <a:spLocks noGrp="1"/>
          </p:cNvSpPr>
          <p:nvPr>
            <p:ph type="sldNum" sz="quarter" idx="12"/>
          </p:nvPr>
        </p:nvSpPr>
        <p:spPr/>
        <p:txBody>
          <a:bodyPr/>
          <a:lstStyle/>
          <a:p>
            <a:fld id="{C0FE81FB-3A1D-4835-9FBB-B6198B449A53}" type="slidenum">
              <a:rPr lang="en-US" smtClean="0"/>
              <a:pPr/>
              <a:t>80</a:t>
            </a:fld>
            <a:endParaRPr lang="en-US"/>
          </a:p>
        </p:txBody>
      </p:sp>
    </p:spTree>
    <p:extLst>
      <p:ext uri="{BB962C8B-B14F-4D97-AF65-F5344CB8AC3E}">
        <p14:creationId xmlns:p14="http://schemas.microsoft.com/office/powerpoint/2010/main" xmlns="" val="140134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smtClean="0">
                <a:latin typeface="Arial" panose="020B0604020202020204" pitchFamily="34" charset="0"/>
                <a:cs typeface="Arial" panose="020B0604020202020204" pitchFamily="34" charset="0"/>
              </a:rPr>
              <a:t>IV. ỨNG DỤNG VÀ XU HƯỚNG PHÁT TRIỂN CỦA THỰC TẠI ẢO TĂNG CƯỜNG (1)</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495696" cy="4526692"/>
          </a:xfrm>
        </p:spPr>
        <p:txBody>
          <a:bodyPr>
            <a:normAutofit/>
          </a:bodyPr>
          <a:lstStyle/>
          <a:p>
            <a:pPr algn="just"/>
            <a:r>
              <a:rPr lang="en-US" sz="2400" b="1">
                <a:solidFill>
                  <a:schemeClr val="tx1"/>
                </a:solidFill>
                <a:latin typeface="Arial" panose="020B0604020202020204" pitchFamily="34" charset="0"/>
                <a:cs typeface="Arial" panose="020B0604020202020204" pitchFamily="34" charset="0"/>
              </a:rPr>
              <a:t>1</a:t>
            </a:r>
            <a:r>
              <a:rPr lang="en-US" sz="2400" b="1" smtClean="0">
                <a:solidFill>
                  <a:schemeClr val="tx1"/>
                </a:solidFill>
                <a:latin typeface="Arial" panose="020B0604020202020204" pitchFamily="34" charset="0"/>
                <a:cs typeface="Arial" panose="020B0604020202020204" pitchFamily="34" charset="0"/>
              </a:rPr>
              <a:t>. </a:t>
            </a:r>
            <a:r>
              <a:rPr lang="vi-VN" sz="2400" b="1" smtClean="0">
                <a:solidFill>
                  <a:schemeClr val="tx1"/>
                </a:solidFill>
                <a:latin typeface="Arial" panose="020B0604020202020204" pitchFamily="34" charset="0"/>
                <a:cs typeface="Arial" panose="020B0604020202020204" pitchFamily="34" charset="0"/>
              </a:rPr>
              <a:t>Lĩnh </a:t>
            </a:r>
            <a:r>
              <a:rPr lang="vi-VN" sz="2400" b="1">
                <a:solidFill>
                  <a:schemeClr val="tx1"/>
                </a:solidFill>
                <a:latin typeface="Arial" panose="020B0604020202020204" pitchFamily="34" charset="0"/>
                <a:cs typeface="Arial" panose="020B0604020202020204" pitchFamily="34" charset="0"/>
              </a:rPr>
              <a:t>vực trò </a:t>
            </a:r>
            <a:r>
              <a:rPr lang="vi-VN" sz="2400" b="1" smtClean="0">
                <a:solidFill>
                  <a:schemeClr val="tx1"/>
                </a:solidFill>
                <a:latin typeface="Arial" panose="020B0604020202020204" pitchFamily="34" charset="0"/>
                <a:cs typeface="Arial" panose="020B0604020202020204" pitchFamily="34" charset="0"/>
              </a:rPr>
              <a:t>chơi</a:t>
            </a:r>
            <a:r>
              <a:rPr lang="en-US" sz="2400" b="1" smtClean="0">
                <a:solidFill>
                  <a:schemeClr val="tx1"/>
                </a:solidFill>
                <a:latin typeface="Arial" panose="020B0604020202020204" pitchFamily="34" charset="0"/>
                <a:cs typeface="Arial" panose="020B0604020202020204" pitchFamily="34" charset="0"/>
              </a:rPr>
              <a:t>.</a:t>
            </a:r>
            <a:endParaRPr lang="vi-VN" sz="2400" b="1">
              <a:solidFill>
                <a:schemeClr val="tx1"/>
              </a:solidFill>
              <a:latin typeface="Arial" panose="020B0604020202020204" pitchFamily="34" charset="0"/>
              <a:cs typeface="Arial" panose="020B0604020202020204" pitchFamily="34" charset="0"/>
            </a:endParaRPr>
          </a:p>
          <a:p>
            <a:r>
              <a:rPr lang="vi-VN" sz="2400">
                <a:solidFill>
                  <a:schemeClr val="tx1"/>
                </a:solidFill>
                <a:latin typeface="Arial" panose="020B0604020202020204" pitchFamily="34" charset="0"/>
                <a:cs typeface="Arial" panose="020B0604020202020204" pitchFamily="34" charset="0"/>
              </a:rPr>
              <a:t>Cùng với sự phát triển ngày càng mạnh mẽ của smartphone và tablets, thị trường game cho nền tảng di động càng ngày sôi động. </a:t>
            </a:r>
            <a:endParaRPr lang="en-US" sz="2400" smtClean="0">
              <a:solidFill>
                <a:schemeClr val="tx1"/>
              </a:solidFill>
              <a:latin typeface="Arial" panose="020B0604020202020204" pitchFamily="34" charset="0"/>
              <a:cs typeface="Arial" panose="020B0604020202020204" pitchFamily="34" charset="0"/>
            </a:endParaRPr>
          </a:p>
          <a:p>
            <a:r>
              <a:rPr lang="vi-VN" sz="2400" smtClean="0">
                <a:solidFill>
                  <a:schemeClr val="tx1"/>
                </a:solidFill>
                <a:latin typeface="Arial" panose="020B0604020202020204" pitchFamily="34" charset="0"/>
                <a:cs typeface="Arial" panose="020B0604020202020204" pitchFamily="34" charset="0"/>
              </a:rPr>
              <a:t>Bên </a:t>
            </a:r>
            <a:r>
              <a:rPr lang="vi-VN" sz="2400">
                <a:solidFill>
                  <a:schemeClr val="tx1"/>
                </a:solidFill>
                <a:latin typeface="Arial" panose="020B0604020202020204" pitchFamily="34" charset="0"/>
                <a:cs typeface="Arial" panose="020B0604020202020204" pitchFamily="34" charset="0"/>
              </a:rPr>
              <a:t>cạnh các game truyền thống, thể loại game AR đã mang đến cho người chơi nhiều trải nghiệm mới mẻ.</a:t>
            </a:r>
          </a:p>
          <a:p>
            <a:pPr algn="just"/>
            <a:endParaRPr lang="en-US" sz="2400" b="1" smtClean="0">
              <a:solidFill>
                <a:schemeClr val="tx1"/>
              </a:solidFill>
              <a:latin typeface="Arial" panose="020B0604020202020204" pitchFamily="34" charset="0"/>
              <a:cs typeface="Arial" panose="020B0604020202020204" pitchFamily="34" charset="0"/>
            </a:endParaRPr>
          </a:p>
          <a:p>
            <a:pPr marL="0" indent="0" algn="just">
              <a:buNone/>
            </a:pPr>
            <a:endParaRPr lang="en-US" sz="2800" smtClean="0">
              <a:solidFill>
                <a:schemeClr val="tx1"/>
              </a:solidFill>
              <a:latin typeface="Arial" panose="020B0604020202020204" pitchFamily="34" charset="0"/>
              <a:cs typeface="Arial" panose="020B0604020202020204" pitchFamily="34" charset="0"/>
            </a:endParaRP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81</a:t>
            </a:fld>
            <a:endParaRPr lang="en-US"/>
          </a:p>
        </p:txBody>
      </p:sp>
    </p:spTree>
    <p:extLst>
      <p:ext uri="{BB962C8B-B14F-4D97-AF65-F5344CB8AC3E}">
        <p14:creationId xmlns:p14="http://schemas.microsoft.com/office/powerpoint/2010/main" xmlns="" val="2828737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pt-BR" sz="1800">
                <a:solidFill>
                  <a:schemeClr val="tx1"/>
                </a:solidFill>
                <a:latin typeface="Arial" panose="020B0604020202020204" pitchFamily="34" charset="0"/>
                <a:cs typeface="Arial" panose="020B0604020202020204" pitchFamily="34" charset="0"/>
              </a:rPr>
              <a:t>Đua xe AR - STDIO </a:t>
            </a:r>
            <a:r>
              <a:rPr lang="pt-BR" sz="1800" smtClean="0">
                <a:solidFill>
                  <a:schemeClr val="tx1"/>
                </a:solidFill>
                <a:latin typeface="Arial" panose="020B0604020202020204" pitchFamily="34" charset="0"/>
                <a:cs typeface="Arial" panose="020B0604020202020204" pitchFamily="34" charset="0"/>
              </a:rPr>
              <a:t>Solutions.</a:t>
            </a:r>
            <a:endParaRPr lang="en-US" sz="1800">
              <a:solidFill>
                <a:schemeClr val="tx1"/>
              </a:solidFill>
              <a:latin typeface="Arial" panose="020B0604020202020204" pitchFamily="34" charset="0"/>
              <a:cs typeface="Arial" panose="020B0604020202020204" pitchFamily="34" charset="0"/>
            </a:endParaRPr>
          </a:p>
        </p:txBody>
      </p:sp>
      <p:pic>
        <p:nvPicPr>
          <p:cNvPr id="8" name="Picture Placeholder 7"/>
          <p:cNvPicPr>
            <a:picLocks noGrp="1" noChangeAspect="1"/>
          </p:cNvPicPr>
          <p:nvPr>
            <p:ph type="pic" idx="1"/>
          </p:nvPr>
        </p:nvPicPr>
        <p:blipFill>
          <a:blip r:embed="rId2"/>
          <a:srcRect t="17555" b="17555"/>
          <a:stretch>
            <a:fillRect/>
          </a:stretch>
        </p:blipFill>
        <p:spPr>
          <a:prstGeom prst="rect">
            <a:avLst/>
          </a:prstGeom>
        </p:spPr>
      </p:pic>
      <p:sp>
        <p:nvSpPr>
          <p:cNvPr id="7" name="Text Placeholder 6"/>
          <p:cNvSpPr>
            <a:spLocks noGrp="1"/>
          </p:cNvSpPr>
          <p:nvPr>
            <p:ph type="body" sz="half" idx="2"/>
          </p:nvPr>
        </p:nvSpPr>
        <p:spPr/>
        <p:txBody>
          <a:bodyPr/>
          <a:lstStyle/>
          <a:p>
            <a:r>
              <a:rPr lang="en-US" smtClean="0">
                <a:solidFill>
                  <a:schemeClr val="tx1"/>
                </a:solidFill>
                <a:latin typeface="Arial" panose="020B0604020202020204" pitchFamily="34" charset="0"/>
                <a:cs typeface="Arial" panose="020B0604020202020204" pitchFamily="34" charset="0"/>
              </a:rPr>
              <a:t>Game</a:t>
            </a:r>
            <a:endParaRPr lang="en-US">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82</a:t>
            </a:fld>
            <a:endParaRPr lang="en-US"/>
          </a:p>
        </p:txBody>
      </p:sp>
    </p:spTree>
    <p:extLst>
      <p:ext uri="{BB962C8B-B14F-4D97-AF65-F5344CB8AC3E}">
        <p14:creationId xmlns:p14="http://schemas.microsoft.com/office/powerpoint/2010/main" xmlns="" val="13908573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smtClean="0">
                <a:latin typeface="Arial" panose="020B0604020202020204" pitchFamily="34" charset="0"/>
                <a:cs typeface="Arial" panose="020B0604020202020204" pitchFamily="34" charset="0"/>
              </a:rPr>
              <a:t>IV. ỨNG DỤNG VÀ XU HƯỚNG PHÁT TRIỂN CỦA THỰC TẠI ẢO TĂNG CƯỜNG (1)</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495696" cy="4526692"/>
          </a:xfrm>
        </p:spPr>
        <p:txBody>
          <a:bodyPr>
            <a:normAutofit/>
          </a:bodyPr>
          <a:lstStyle/>
          <a:p>
            <a:pPr algn="just"/>
            <a:r>
              <a:rPr lang="en-US" sz="2400" b="1" smtClean="0">
                <a:solidFill>
                  <a:schemeClr val="tx1"/>
                </a:solidFill>
                <a:latin typeface="Arial" panose="020B0604020202020204" pitchFamily="34" charset="0"/>
                <a:cs typeface="Arial" panose="020B0604020202020204" pitchFamily="34" charset="0"/>
              </a:rPr>
              <a:t>2. </a:t>
            </a:r>
            <a:r>
              <a:rPr lang="vi-VN" sz="2400" b="1" smtClean="0">
                <a:solidFill>
                  <a:schemeClr val="tx1"/>
                </a:solidFill>
                <a:latin typeface="Arial" panose="020B0604020202020204" pitchFamily="34" charset="0"/>
                <a:cs typeface="Arial" panose="020B0604020202020204" pitchFamily="34" charset="0"/>
              </a:rPr>
              <a:t>Lĩnh </a:t>
            </a:r>
            <a:r>
              <a:rPr lang="vi-VN" sz="2400" b="1">
                <a:solidFill>
                  <a:schemeClr val="tx1"/>
                </a:solidFill>
                <a:latin typeface="Arial" panose="020B0604020202020204" pitchFamily="34" charset="0"/>
                <a:cs typeface="Arial" panose="020B0604020202020204" pitchFamily="34" charset="0"/>
              </a:rPr>
              <a:t>vực quảng </a:t>
            </a:r>
            <a:r>
              <a:rPr lang="vi-VN" sz="2400" b="1" smtClean="0">
                <a:solidFill>
                  <a:schemeClr val="tx1"/>
                </a:solidFill>
                <a:latin typeface="Arial" panose="020B0604020202020204" pitchFamily="34" charset="0"/>
                <a:cs typeface="Arial" panose="020B0604020202020204" pitchFamily="34" charset="0"/>
              </a:rPr>
              <a:t>cáo</a:t>
            </a:r>
            <a:r>
              <a:rPr lang="en-US" sz="2400" b="1" smtClean="0">
                <a:solidFill>
                  <a:schemeClr val="tx1"/>
                </a:solidFill>
                <a:latin typeface="Arial" panose="020B0604020202020204" pitchFamily="34" charset="0"/>
                <a:cs typeface="Arial" panose="020B0604020202020204" pitchFamily="34" charset="0"/>
              </a:rPr>
              <a:t>.</a:t>
            </a:r>
            <a:endParaRPr lang="vi-VN" sz="2400" b="1">
              <a:solidFill>
                <a:schemeClr val="tx1"/>
              </a:solidFill>
              <a:latin typeface="Arial" panose="020B0604020202020204" pitchFamily="34" charset="0"/>
              <a:cs typeface="Arial" panose="020B0604020202020204" pitchFamily="34" charset="0"/>
            </a:endParaRPr>
          </a:p>
          <a:p>
            <a:r>
              <a:rPr lang="vi-VN" sz="2400">
                <a:solidFill>
                  <a:schemeClr val="tx1"/>
                </a:solidFill>
                <a:latin typeface="Arial" panose="020B0604020202020204" pitchFamily="34" charset="0"/>
                <a:cs typeface="Arial" panose="020B0604020202020204" pitchFamily="34" charset="0"/>
              </a:rPr>
              <a:t>Các dịch vụ quảng cáo phát triển trên nền tảng AR đã chứng tỏ được tiềm năng của mình trong những năm gần đây. </a:t>
            </a:r>
            <a:endParaRPr lang="en-US" sz="2400" smtClean="0">
              <a:solidFill>
                <a:schemeClr val="tx1"/>
              </a:solidFill>
              <a:latin typeface="Arial" panose="020B0604020202020204" pitchFamily="34" charset="0"/>
              <a:cs typeface="Arial" panose="020B0604020202020204" pitchFamily="34" charset="0"/>
            </a:endParaRPr>
          </a:p>
          <a:p>
            <a:r>
              <a:rPr lang="vi-VN" sz="2400" smtClean="0">
                <a:solidFill>
                  <a:schemeClr val="tx1"/>
                </a:solidFill>
                <a:latin typeface="Arial" panose="020B0604020202020204" pitchFamily="34" charset="0"/>
                <a:cs typeface="Arial" panose="020B0604020202020204" pitchFamily="34" charset="0"/>
              </a:rPr>
              <a:t>Bên </a:t>
            </a:r>
            <a:r>
              <a:rPr lang="vi-VN" sz="2400">
                <a:solidFill>
                  <a:schemeClr val="tx1"/>
                </a:solidFill>
                <a:latin typeface="Arial" panose="020B0604020202020204" pitchFamily="34" charset="0"/>
                <a:cs typeface="Arial" panose="020B0604020202020204" pitchFamily="34" charset="0"/>
              </a:rPr>
              <a:t>cạnh những ứng dụng nhận diện sản phẩm, các ứng dụng AR hỗ trợ bán hàng qua mạng của các nhà sản xuất lớn cũng có một tầm ảnh hưởng nhất định.</a:t>
            </a:r>
          </a:p>
          <a:p>
            <a:pPr marL="0" indent="0" algn="just">
              <a:buNone/>
            </a:pPr>
            <a:endParaRPr lang="en-US" sz="2800" smtClean="0">
              <a:solidFill>
                <a:schemeClr val="tx1"/>
              </a:solidFill>
              <a:latin typeface="Arial" panose="020B0604020202020204" pitchFamily="34" charset="0"/>
              <a:cs typeface="Arial" panose="020B0604020202020204" pitchFamily="34" charset="0"/>
            </a:endParaRP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83</a:t>
            </a:fld>
            <a:endParaRPr lang="en-US"/>
          </a:p>
        </p:txBody>
      </p:sp>
    </p:spTree>
    <p:extLst>
      <p:ext uri="{BB962C8B-B14F-4D97-AF65-F5344CB8AC3E}">
        <p14:creationId xmlns:p14="http://schemas.microsoft.com/office/powerpoint/2010/main" xmlns="" val="1625043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solidFill>
                  <a:schemeClr val="tx1"/>
                </a:solidFill>
                <a:latin typeface="Arial" panose="020B0604020202020204" pitchFamily="34" charset="0"/>
                <a:cs typeface="Arial" panose="020B0604020202020204" pitchFamily="34" charset="0"/>
              </a:rPr>
              <a:t>Thử đồng hồ bằng ứng dụng AR của Touch</a:t>
            </a:r>
            <a:r>
              <a:rPr lang="en-US" smtClean="0">
                <a:solidFill>
                  <a:schemeClr val="tx1"/>
                </a:solidFill>
                <a:latin typeface="Arial" panose="020B0604020202020204" pitchFamily="34" charset="0"/>
                <a:cs typeface="Arial" panose="020B0604020202020204" pitchFamily="34" charset="0"/>
              </a:rPr>
              <a:t>.</a:t>
            </a:r>
            <a:endParaRPr lang="en-US">
              <a:solidFill>
                <a:schemeClr val="tx1"/>
              </a:solidFill>
              <a:latin typeface="Arial" panose="020B0604020202020204" pitchFamily="34" charset="0"/>
              <a:cs typeface="Arial" panose="020B0604020202020204" pitchFamily="34" charset="0"/>
            </a:endParaRPr>
          </a:p>
        </p:txBody>
      </p:sp>
      <p:pic>
        <p:nvPicPr>
          <p:cNvPr id="8" name="Picture Placeholder 7"/>
          <p:cNvPicPr>
            <a:picLocks noGrp="1" noChangeAspect="1"/>
          </p:cNvPicPr>
          <p:nvPr>
            <p:ph type="pic" idx="1"/>
          </p:nvPr>
        </p:nvPicPr>
        <p:blipFill>
          <a:blip r:embed="rId2"/>
          <a:srcRect t="16374" b="16374"/>
          <a:stretch>
            <a:fillRect/>
          </a:stretch>
        </p:blipFill>
        <p:spPr>
          <a:prstGeom prst="rect">
            <a:avLst/>
          </a:prstGeom>
        </p:spPr>
      </p:pic>
      <p:sp>
        <p:nvSpPr>
          <p:cNvPr id="7" name="Text Placeholder 6"/>
          <p:cNvSpPr>
            <a:spLocks noGrp="1"/>
          </p:cNvSpPr>
          <p:nvPr>
            <p:ph type="body" sz="half" idx="2"/>
          </p:nvPr>
        </p:nvSpPr>
        <p:spPr/>
        <p:txBody>
          <a:bodyPr/>
          <a:lstStyle/>
          <a:p>
            <a:r>
              <a:rPr lang="en-US" smtClean="0"/>
              <a:t>.</a:t>
            </a: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84</a:t>
            </a:fld>
            <a:endParaRPr lang="en-US"/>
          </a:p>
        </p:txBody>
      </p:sp>
    </p:spTree>
    <p:extLst>
      <p:ext uri="{BB962C8B-B14F-4D97-AF65-F5344CB8AC3E}">
        <p14:creationId xmlns:p14="http://schemas.microsoft.com/office/powerpoint/2010/main" xmlns="" val="1387916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smtClean="0">
                <a:latin typeface="Arial" panose="020B0604020202020204" pitchFamily="34" charset="0"/>
                <a:cs typeface="Arial" panose="020B0604020202020204" pitchFamily="34" charset="0"/>
              </a:rPr>
              <a:t>IV. ỨNG DỤNG VÀ XU HƯỚNG PHÁT TRIỂN CỦA THỰC TẠI ẢO TĂNG CƯỜNG (3)</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495696" cy="4526692"/>
          </a:xfrm>
        </p:spPr>
        <p:txBody>
          <a:bodyPr>
            <a:normAutofit/>
          </a:bodyPr>
          <a:lstStyle/>
          <a:p>
            <a:pPr algn="just"/>
            <a:r>
              <a:rPr lang="en-US" sz="2400" b="1">
                <a:solidFill>
                  <a:schemeClr val="tx1"/>
                </a:solidFill>
                <a:latin typeface="Arial" panose="020B0604020202020204" pitchFamily="34" charset="0"/>
                <a:cs typeface="Arial" panose="020B0604020202020204" pitchFamily="34" charset="0"/>
              </a:rPr>
              <a:t>3</a:t>
            </a:r>
            <a:r>
              <a:rPr lang="en-US" sz="2400" b="1" smtClean="0">
                <a:solidFill>
                  <a:schemeClr val="tx1"/>
                </a:solidFill>
                <a:latin typeface="Arial" panose="020B0604020202020204" pitchFamily="34" charset="0"/>
                <a:cs typeface="Arial" panose="020B0604020202020204" pitchFamily="34" charset="0"/>
              </a:rPr>
              <a:t>. </a:t>
            </a:r>
            <a:r>
              <a:rPr lang="vi-VN" sz="2400" b="1" smtClean="0">
                <a:solidFill>
                  <a:schemeClr val="tx1"/>
                </a:solidFill>
                <a:latin typeface="Arial" panose="020B0604020202020204" pitchFamily="34" charset="0"/>
                <a:cs typeface="Arial" panose="020B0604020202020204" pitchFamily="34" charset="0"/>
              </a:rPr>
              <a:t>Lĩnh </a:t>
            </a:r>
            <a:r>
              <a:rPr lang="vi-VN" sz="2400" b="1">
                <a:solidFill>
                  <a:schemeClr val="tx1"/>
                </a:solidFill>
                <a:latin typeface="Arial" panose="020B0604020202020204" pitchFamily="34" charset="0"/>
                <a:cs typeface="Arial" panose="020B0604020202020204" pitchFamily="34" charset="0"/>
              </a:rPr>
              <a:t>vực bảo trì – sửa chữa sản </a:t>
            </a:r>
            <a:r>
              <a:rPr lang="vi-VN" sz="2400" b="1" smtClean="0">
                <a:solidFill>
                  <a:schemeClr val="tx1"/>
                </a:solidFill>
                <a:latin typeface="Arial" panose="020B0604020202020204" pitchFamily="34" charset="0"/>
                <a:cs typeface="Arial" panose="020B0604020202020204" pitchFamily="34" charset="0"/>
              </a:rPr>
              <a:t>phẩm</a:t>
            </a:r>
            <a:r>
              <a:rPr lang="en-US" sz="2400" b="1" smtClean="0">
                <a:solidFill>
                  <a:schemeClr val="tx1"/>
                </a:solidFill>
                <a:latin typeface="Arial" panose="020B0604020202020204" pitchFamily="34" charset="0"/>
                <a:cs typeface="Arial" panose="020B0604020202020204" pitchFamily="34" charset="0"/>
              </a:rPr>
              <a:t>.</a:t>
            </a:r>
            <a:endParaRPr lang="vi-VN" sz="2400" b="1">
              <a:solidFill>
                <a:schemeClr val="tx1"/>
              </a:solidFill>
              <a:latin typeface="Arial" panose="020B0604020202020204" pitchFamily="34" charset="0"/>
              <a:cs typeface="Arial" panose="020B0604020202020204" pitchFamily="34" charset="0"/>
            </a:endParaRPr>
          </a:p>
          <a:p>
            <a:r>
              <a:rPr lang="vi-VN" sz="2400">
                <a:solidFill>
                  <a:schemeClr val="tx1"/>
                </a:solidFill>
                <a:latin typeface="Arial" panose="020B0604020202020204" pitchFamily="34" charset="0"/>
                <a:cs typeface="Arial" panose="020B0604020202020204" pitchFamily="34" charset="0"/>
              </a:rPr>
              <a:t>Là tiền đề cho sự ra đời của AR, các ứng dụng bảo trì – sửa chữa sản phẩm ngày càng được phát triển chi tiêt hóa các thành phần của sản phẩm.</a:t>
            </a:r>
          </a:p>
          <a:p>
            <a:pPr marL="0" indent="0" algn="just">
              <a:buNone/>
            </a:pPr>
            <a:endParaRPr lang="en-US" sz="2800" smtClean="0">
              <a:solidFill>
                <a:schemeClr val="tx1"/>
              </a:solidFill>
              <a:latin typeface="Arial" panose="020B0604020202020204" pitchFamily="34" charset="0"/>
              <a:cs typeface="Arial" panose="020B0604020202020204" pitchFamily="34" charset="0"/>
            </a:endParaRP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85</a:t>
            </a:fld>
            <a:endParaRPr lang="en-US"/>
          </a:p>
        </p:txBody>
      </p:sp>
    </p:spTree>
    <p:extLst>
      <p:ext uri="{BB962C8B-B14F-4D97-AF65-F5344CB8AC3E}">
        <p14:creationId xmlns:p14="http://schemas.microsoft.com/office/powerpoint/2010/main" xmlns="" val="3863383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a:solidFill>
                  <a:schemeClr val="tx1"/>
                </a:solidFill>
                <a:latin typeface="Arial" panose="020B0604020202020204" pitchFamily="34" charset="0"/>
                <a:cs typeface="Arial" panose="020B0604020202020204" pitchFamily="34" charset="0"/>
              </a:rPr>
              <a:t>Sửa chữa xe ô tô thông qua các thông số cung cấp từ ứng dụng </a:t>
            </a:r>
            <a:r>
              <a:rPr lang="en-US" sz="2000" smtClean="0">
                <a:solidFill>
                  <a:schemeClr val="tx1"/>
                </a:solidFill>
                <a:latin typeface="Arial" panose="020B0604020202020204" pitchFamily="34" charset="0"/>
                <a:cs typeface="Arial" panose="020B0604020202020204" pitchFamily="34" charset="0"/>
              </a:rPr>
              <a:t>AR.</a:t>
            </a:r>
            <a:endParaRPr lang="en-US" sz="2000">
              <a:solidFill>
                <a:schemeClr val="tx1"/>
              </a:solidFill>
              <a:latin typeface="Arial" panose="020B0604020202020204" pitchFamily="34" charset="0"/>
              <a:cs typeface="Arial" panose="020B0604020202020204" pitchFamily="34" charset="0"/>
            </a:endParaRPr>
          </a:p>
        </p:txBody>
      </p:sp>
      <p:pic>
        <p:nvPicPr>
          <p:cNvPr id="9" name="Picture Placeholder 8"/>
          <p:cNvPicPr>
            <a:picLocks noGrp="1" noChangeAspect="1"/>
          </p:cNvPicPr>
          <p:nvPr>
            <p:ph type="pic" idx="1"/>
          </p:nvPr>
        </p:nvPicPr>
        <p:blipFill>
          <a:blip r:embed="rId2"/>
          <a:srcRect t="17805" b="17805"/>
          <a:stretch>
            <a:fillRect/>
          </a:stretch>
        </p:blipFill>
        <p:spPr>
          <a:prstGeom prst="rect">
            <a:avLst/>
          </a:prstGeom>
        </p:spPr>
      </p:pic>
      <p:sp>
        <p:nvSpPr>
          <p:cNvPr id="7" name="Text Placeholder 6"/>
          <p:cNvSpPr>
            <a:spLocks noGrp="1"/>
          </p:cNvSpPr>
          <p:nvPr>
            <p:ph type="body" sz="half" idx="2"/>
          </p:nvPr>
        </p:nvSpPr>
        <p:spPr/>
        <p:txBody>
          <a:bodyPr/>
          <a:lstStyle/>
          <a:p>
            <a:r>
              <a:rPr lang="en-US">
                <a:solidFill>
                  <a:schemeClr val="tx1"/>
                </a:solidFill>
                <a:latin typeface="Arial" panose="020B0604020202020204" pitchFamily="34" charset="0"/>
                <a:cs typeface="Arial" panose="020B0604020202020204" pitchFamily="34" charset="0"/>
              </a:rPr>
              <a:t>Thông tin hóa các chi </a:t>
            </a:r>
            <a:r>
              <a:rPr lang="en-US" smtClean="0">
                <a:solidFill>
                  <a:schemeClr val="tx1"/>
                </a:solidFill>
                <a:latin typeface="Arial" panose="020B0604020202020204" pitchFamily="34" charset="0"/>
                <a:cs typeface="Arial" panose="020B0604020202020204" pitchFamily="34" charset="0"/>
              </a:rPr>
              <a:t>tiết.</a:t>
            </a:r>
            <a:endParaRPr lang="en-US">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86</a:t>
            </a:fld>
            <a:endParaRPr lang="en-US"/>
          </a:p>
        </p:txBody>
      </p:sp>
    </p:spTree>
    <p:extLst>
      <p:ext uri="{BB962C8B-B14F-4D97-AF65-F5344CB8AC3E}">
        <p14:creationId xmlns:p14="http://schemas.microsoft.com/office/powerpoint/2010/main" xmlns="" val="3736692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smtClean="0">
                <a:latin typeface="Arial" panose="020B0604020202020204" pitchFamily="34" charset="0"/>
                <a:cs typeface="Arial" panose="020B0604020202020204" pitchFamily="34" charset="0"/>
              </a:rPr>
              <a:t>IV. ỨNG DỤNG VÀ XU HƯỚNG PHÁT TRIỂN CỦA THỰC TẠI ẢO TĂNG CƯỜNG (4)</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495696" cy="4526692"/>
          </a:xfrm>
        </p:spPr>
        <p:txBody>
          <a:bodyPr>
            <a:normAutofit/>
          </a:bodyPr>
          <a:lstStyle/>
          <a:p>
            <a:pPr algn="just"/>
            <a:r>
              <a:rPr lang="en-US" sz="2400" b="1">
                <a:solidFill>
                  <a:schemeClr val="tx1"/>
                </a:solidFill>
                <a:latin typeface="Arial" panose="020B0604020202020204" pitchFamily="34" charset="0"/>
                <a:cs typeface="Arial" panose="020B0604020202020204" pitchFamily="34" charset="0"/>
              </a:rPr>
              <a:t>4</a:t>
            </a:r>
            <a:r>
              <a:rPr lang="en-US" sz="2400" b="1" smtClean="0">
                <a:solidFill>
                  <a:schemeClr val="tx1"/>
                </a:solidFill>
                <a:latin typeface="Arial" panose="020B0604020202020204" pitchFamily="34" charset="0"/>
                <a:cs typeface="Arial" panose="020B0604020202020204" pitchFamily="34" charset="0"/>
              </a:rPr>
              <a:t>. </a:t>
            </a:r>
            <a:r>
              <a:rPr lang="vi-VN" sz="2400" b="1" smtClean="0">
                <a:solidFill>
                  <a:schemeClr val="tx1"/>
                </a:solidFill>
                <a:latin typeface="Arial" panose="020B0604020202020204" pitchFamily="34" charset="0"/>
                <a:cs typeface="Arial" panose="020B0604020202020204" pitchFamily="34" charset="0"/>
              </a:rPr>
              <a:t>Lĩnh </a:t>
            </a:r>
            <a:r>
              <a:rPr lang="vi-VN" sz="2400" b="1">
                <a:solidFill>
                  <a:schemeClr val="tx1"/>
                </a:solidFill>
                <a:latin typeface="Arial" panose="020B0604020202020204" pitchFamily="34" charset="0"/>
                <a:cs typeface="Arial" panose="020B0604020202020204" pitchFamily="34" charset="0"/>
              </a:rPr>
              <a:t>vực y </a:t>
            </a:r>
            <a:r>
              <a:rPr lang="vi-VN" sz="2400" b="1" smtClean="0">
                <a:solidFill>
                  <a:schemeClr val="tx1"/>
                </a:solidFill>
                <a:latin typeface="Arial" panose="020B0604020202020204" pitchFamily="34" charset="0"/>
                <a:cs typeface="Arial" panose="020B0604020202020204" pitchFamily="34" charset="0"/>
              </a:rPr>
              <a:t>học</a:t>
            </a:r>
            <a:r>
              <a:rPr lang="en-US" sz="2400" b="1" smtClean="0">
                <a:solidFill>
                  <a:schemeClr val="tx1"/>
                </a:solidFill>
                <a:latin typeface="Arial" panose="020B0604020202020204" pitchFamily="34" charset="0"/>
                <a:cs typeface="Arial" panose="020B0604020202020204" pitchFamily="34" charset="0"/>
              </a:rPr>
              <a:t>.</a:t>
            </a:r>
            <a:endParaRPr lang="vi-VN" sz="2400" b="1">
              <a:solidFill>
                <a:schemeClr val="tx1"/>
              </a:solidFill>
              <a:latin typeface="Arial" panose="020B0604020202020204" pitchFamily="34" charset="0"/>
              <a:cs typeface="Arial" panose="020B0604020202020204" pitchFamily="34" charset="0"/>
            </a:endParaRPr>
          </a:p>
          <a:p>
            <a:r>
              <a:rPr lang="vi-VN" sz="2400">
                <a:solidFill>
                  <a:schemeClr val="tx1"/>
                </a:solidFill>
                <a:latin typeface="Arial" panose="020B0604020202020204" pitchFamily="34" charset="0"/>
                <a:cs typeface="Arial" panose="020B0604020202020204" pitchFamily="34" charset="0"/>
              </a:rPr>
              <a:t>Trong các công bố khoa học gần đây, các nhà khoa học máy tính đã kết hợp hỗ trợ các bệnh viện tại Mỹ trong việc ứng dụng AR trong các phẫu thuật ít xâm lấn, nhận diện hình ảnh, bổ sung thông tin liên tục cho các bác sĩ trong quá trình phẫu thuật. Các kết quả thực nghiệm đã chứng minh được tính hiệu quả của các phương pháp này</a:t>
            </a:r>
            <a:r>
              <a:rPr lang="vi-VN" sz="2400" smtClean="0">
                <a:solidFill>
                  <a:schemeClr val="tx1"/>
                </a:solidFill>
                <a:latin typeface="Arial" panose="020B0604020202020204" pitchFamily="34" charset="0"/>
                <a:cs typeface="Arial" panose="020B0604020202020204" pitchFamily="34" charset="0"/>
              </a:rPr>
              <a:t>.</a:t>
            </a:r>
            <a:endParaRPr lang="en-US" sz="2400" smtClean="0">
              <a:solidFill>
                <a:schemeClr val="tx1"/>
              </a:solidFill>
              <a:latin typeface="Arial" panose="020B0604020202020204" pitchFamily="34" charset="0"/>
              <a:cs typeface="Arial" panose="020B0604020202020204" pitchFamily="34" charset="0"/>
            </a:endParaRPr>
          </a:p>
          <a:p>
            <a:r>
              <a:rPr lang="vi-VN" sz="2400">
                <a:solidFill>
                  <a:schemeClr val="tx1"/>
                </a:solidFill>
                <a:latin typeface="Arial" panose="020B0604020202020204" pitchFamily="34" charset="0"/>
                <a:cs typeface="Arial" panose="020B0604020202020204" pitchFamily="34" charset="0"/>
              </a:rPr>
              <a:t>Xu thế hiện tại AR sẽ là hướng phát triển mới cho các ứng dụng, ngày càng gần với thực tế. Hi vọng những chia sẻ này giúp các bạn có cái nhìn rõ ràng hơn về AR và có thể phát triển các ứng dụng AR của chính mình.</a:t>
            </a:r>
          </a:p>
          <a:p>
            <a:pPr marL="0" indent="0" algn="just">
              <a:buNone/>
            </a:pPr>
            <a:endParaRPr lang="en-US" sz="2800" smtClean="0">
              <a:solidFill>
                <a:schemeClr val="tx1"/>
              </a:solidFill>
              <a:latin typeface="Arial" panose="020B0604020202020204" pitchFamily="34" charset="0"/>
              <a:cs typeface="Arial" panose="020B0604020202020204" pitchFamily="34" charset="0"/>
            </a:endParaRP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87</a:t>
            </a:fld>
            <a:endParaRPr lang="en-US"/>
          </a:p>
        </p:txBody>
      </p:sp>
    </p:spTree>
    <p:extLst>
      <p:ext uri="{BB962C8B-B14F-4D97-AF65-F5344CB8AC3E}">
        <p14:creationId xmlns:p14="http://schemas.microsoft.com/office/powerpoint/2010/main" xmlns="" val="5402974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solidFill>
                  <a:schemeClr val="tx1"/>
                </a:solidFill>
                <a:latin typeface="Arial" panose="020B0604020202020204" pitchFamily="34" charset="0"/>
                <a:cs typeface="Arial" panose="020B0604020202020204" pitchFamily="34" charset="0"/>
              </a:rPr>
              <a:t>Phẫu </a:t>
            </a:r>
            <a:r>
              <a:rPr lang="en-US">
                <a:solidFill>
                  <a:schemeClr val="tx1"/>
                </a:solidFill>
                <a:latin typeface="Arial" panose="020B0604020202020204" pitchFamily="34" charset="0"/>
                <a:cs typeface="Arial" panose="020B0604020202020204" pitchFamily="34" charset="0"/>
              </a:rPr>
              <a:t>thuật ít xâm lấn sử dụng </a:t>
            </a:r>
            <a:r>
              <a:rPr lang="en-US" smtClean="0">
                <a:solidFill>
                  <a:schemeClr val="tx1"/>
                </a:solidFill>
                <a:latin typeface="Arial" panose="020B0604020202020204" pitchFamily="34" charset="0"/>
                <a:cs typeface="Arial" panose="020B0604020202020204" pitchFamily="34" charset="0"/>
              </a:rPr>
              <a:t>AR.</a:t>
            </a:r>
            <a:endParaRPr lang="en-US">
              <a:solidFill>
                <a:schemeClr val="tx1"/>
              </a:solidFill>
              <a:latin typeface="Arial" panose="020B0604020202020204" pitchFamily="34" charset="0"/>
              <a:cs typeface="Arial" panose="020B0604020202020204" pitchFamily="34" charset="0"/>
            </a:endParaRPr>
          </a:p>
        </p:txBody>
      </p:sp>
      <p:pic>
        <p:nvPicPr>
          <p:cNvPr id="8" name="Picture Placeholder 7"/>
          <p:cNvPicPr>
            <a:picLocks noGrp="1" noChangeAspect="1"/>
          </p:cNvPicPr>
          <p:nvPr>
            <p:ph type="pic" idx="1"/>
          </p:nvPr>
        </p:nvPicPr>
        <p:blipFill>
          <a:blip r:embed="rId2"/>
          <a:srcRect l="17811" r="17811"/>
          <a:stretch>
            <a:fillRect/>
          </a:stretch>
        </p:blipFill>
        <p:spPr>
          <a:prstGeom prst="rect">
            <a:avLst/>
          </a:prstGeom>
        </p:spPr>
      </p:pic>
      <p:sp>
        <p:nvSpPr>
          <p:cNvPr id="7" name="Text Placeholder 6"/>
          <p:cNvSpPr>
            <a:spLocks noGrp="1"/>
          </p:cNvSpPr>
          <p:nvPr>
            <p:ph type="body" sz="half" idx="2"/>
          </p:nvPr>
        </p:nvSpPr>
        <p:spPr/>
        <p:txBody>
          <a:bodyPr/>
          <a:lstStyle/>
          <a:p>
            <a:r>
              <a:rPr lang="en-US" smtClean="0"/>
              <a:t>.</a:t>
            </a: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88</a:t>
            </a:fld>
            <a:endParaRPr lang="en-US"/>
          </a:p>
        </p:txBody>
      </p:sp>
    </p:spTree>
    <p:extLst>
      <p:ext uri="{BB962C8B-B14F-4D97-AF65-F5344CB8AC3E}">
        <p14:creationId xmlns:p14="http://schemas.microsoft.com/office/powerpoint/2010/main" xmlns="" val="3152172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smtClean="0">
                <a:latin typeface="Arial" panose="020B0604020202020204" pitchFamily="34" charset="0"/>
                <a:cs typeface="Arial" panose="020B0604020202020204" pitchFamily="34" charset="0"/>
              </a:rPr>
              <a:t>IV. ỨNG DỤNG VÀ XU HƯỚNG PHÁT TRIỂN CỦA THỰC TẠI ẢO TĂNG CƯỜNG (5)</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600"/>
            <a:ext cx="9495696" cy="4526692"/>
          </a:xfrm>
        </p:spPr>
        <p:txBody>
          <a:bodyPr>
            <a:normAutofit/>
          </a:bodyPr>
          <a:lstStyle/>
          <a:p>
            <a:pPr algn="just"/>
            <a:r>
              <a:rPr lang="en-US" sz="2400" b="1">
                <a:solidFill>
                  <a:schemeClr val="tx1"/>
                </a:solidFill>
                <a:latin typeface="Arial" panose="020B0604020202020204" pitchFamily="34" charset="0"/>
                <a:cs typeface="Arial" panose="020B0604020202020204" pitchFamily="34" charset="0"/>
              </a:rPr>
              <a:t>5</a:t>
            </a:r>
            <a:r>
              <a:rPr lang="en-US" sz="2400" b="1" smtClean="0">
                <a:solidFill>
                  <a:schemeClr val="tx1"/>
                </a:solidFill>
                <a:latin typeface="Arial" panose="020B0604020202020204" pitchFamily="34" charset="0"/>
                <a:cs typeface="Arial" panose="020B0604020202020204" pitchFamily="34" charset="0"/>
              </a:rPr>
              <a:t>. Giáo dục.</a:t>
            </a:r>
          </a:p>
          <a:p>
            <a:pPr algn="just"/>
            <a:r>
              <a:rPr lang="en-US" sz="2400">
                <a:solidFill>
                  <a:schemeClr val="tx1"/>
                </a:solidFill>
                <a:latin typeface="Arial" panose="020B0604020202020204" pitchFamily="34" charset="0"/>
                <a:cs typeface="Arial" panose="020B0604020202020204" pitchFamily="34" charset="0"/>
              </a:rPr>
              <a:t>Trong một số giác quan, nó có thể dễ dàng hơn và thậm chí còn thú vị hơn để học với thực tế tăng cường, và có rất nhiều ứng dụng AR có thể tạo điều kiện thuận lợi cho điều đó. Một cặp kính hoặc điện thoại thông minh là tất cả những gì bạn cần để tìm hiểu thêm về các vật thể xung quanh bạn, như tranh vẽ hoặc sách.</a:t>
            </a:r>
          </a:p>
          <a:p>
            <a:pPr algn="just"/>
            <a:r>
              <a:rPr lang="en-US" sz="2400">
                <a:solidFill>
                  <a:schemeClr val="tx1"/>
                </a:solidFill>
                <a:latin typeface="Arial" panose="020B0604020202020204" pitchFamily="34" charset="0"/>
                <a:cs typeface="Arial" panose="020B0604020202020204" pitchFamily="34" charset="0"/>
              </a:rPr>
              <a:t>Một ví dụ về ứng dụng AR miễn phí là SkyView, cho phép bạn trỏ điện thoại của mình lên bầu trời hoặc mặt đất và xem các sao, vệ tinh, hành tinh và chòm sao được đặt tại thời điểm chính xác đó, cả ban ngày lẫn ban đêm.</a:t>
            </a:r>
          </a:p>
          <a:p>
            <a:endParaRPr lang="en-US" sz="2800" smtClean="0">
              <a:solidFill>
                <a:schemeClr val="tx1"/>
              </a:solidFill>
              <a:latin typeface="Arial" panose="020B0604020202020204" pitchFamily="34" charset="0"/>
              <a:cs typeface="Arial" panose="020B0604020202020204" pitchFamily="34" charset="0"/>
            </a:endParaRP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89</a:t>
            </a:fld>
            <a:endParaRPr lang="en-US"/>
          </a:p>
        </p:txBody>
      </p:sp>
    </p:spTree>
    <p:extLst>
      <p:ext uri="{BB962C8B-B14F-4D97-AF65-F5344CB8AC3E}">
        <p14:creationId xmlns:p14="http://schemas.microsoft.com/office/powerpoint/2010/main" xmlns="" val="3341637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smtClean="0">
                <a:latin typeface="Arial" panose="020B0604020202020204" pitchFamily="34" charset="0"/>
                <a:cs typeface="Arial" panose="020B0604020202020204" pitchFamily="34" charset="0"/>
              </a:rPr>
              <a:t>I. KHÁI NIỆM VỀ THỰC TẠI ẢO TĂNG CƯỜNG </a:t>
            </a:r>
            <a:br>
              <a:rPr lang="en-US" b="1" smtClean="0">
                <a:latin typeface="Arial" panose="020B0604020202020204" pitchFamily="34" charset="0"/>
                <a:cs typeface="Arial" panose="020B0604020202020204" pitchFamily="34" charset="0"/>
              </a:rPr>
            </a:br>
            <a:r>
              <a:rPr lang="en-US" b="1" smtClean="0">
                <a:latin typeface="Arial" panose="020B0604020202020204" pitchFamily="34" charset="0"/>
                <a:cs typeface="Arial" panose="020B0604020202020204" pitchFamily="34" charset="0"/>
              </a:rPr>
              <a:t>Augmented Reality - AR (6)</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2" y="2133599"/>
            <a:ext cx="9602788" cy="4539049"/>
          </a:xfrm>
        </p:spPr>
        <p:txBody>
          <a:bodyPr>
            <a:normAutofit/>
          </a:bodyPr>
          <a:lstStyle/>
          <a:p>
            <a:pPr algn="just"/>
            <a:r>
              <a:rPr lang="en-US" sz="2400" smtClean="0">
                <a:solidFill>
                  <a:schemeClr val="tx1"/>
                </a:solidFill>
                <a:latin typeface="Arial" panose="020B0604020202020204" pitchFamily="34" charset="0"/>
                <a:cs typeface="Arial" panose="020B0604020202020204" pitchFamily="34" charset="0"/>
              </a:rPr>
              <a:t>Thông </a:t>
            </a:r>
            <a:r>
              <a:rPr lang="en-US" sz="2400">
                <a:solidFill>
                  <a:schemeClr val="tx1"/>
                </a:solidFill>
                <a:latin typeface="Arial" panose="020B0604020202020204" pitchFamily="34" charset="0"/>
                <a:cs typeface="Arial" panose="020B0604020202020204" pitchFamily="34" charset="0"/>
              </a:rPr>
              <a:t>tin về môi trường và các đối tượng của nó được che phủ trên thế giới thực. Thông tin này có thể là ảo hoặc thực, ví dụ như nhìn thấy các thông tin cảm nhận thực tế hoặc đo khác như sóng vô tuyến điện từ phủ lên chính xác với vị trí chứng thực. </a:t>
            </a:r>
          </a:p>
          <a:p>
            <a:pPr algn="just"/>
            <a:r>
              <a:rPr lang="en-US" sz="2400">
                <a:solidFill>
                  <a:schemeClr val="tx1"/>
                </a:solidFill>
                <a:latin typeface="Arial" panose="020B0604020202020204" pitchFamily="34" charset="0"/>
                <a:cs typeface="Arial" panose="020B0604020202020204" pitchFamily="34" charset="0"/>
              </a:rPr>
              <a:t>	Thực tế tăng cường cũng có nhiều tiềm năng trong việc thu thập và chia sẻ kiến ​​thức ngầm. Kỹ thuật gia tăng thường được thực hiện trong thời gian thực và ngữ cảnh ngữ nghĩa với các yếu tố môi trường. Thông tin nhận thức sâu sắc đôi khi được kết hợp với thông tin bổ sung như điểm trên một nguồn cấp dữ liệu video trực tiếp của một sự kiện thể thao.</a:t>
            </a:r>
          </a:p>
          <a:p>
            <a:pPr marL="0" indent="0">
              <a:buNone/>
            </a:pPr>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9</a:t>
            </a:fld>
            <a:endParaRPr lang="en-US"/>
          </a:p>
        </p:txBody>
      </p:sp>
    </p:spTree>
    <p:extLst>
      <p:ext uri="{BB962C8B-B14F-4D97-AF65-F5344CB8AC3E}">
        <p14:creationId xmlns:p14="http://schemas.microsoft.com/office/powerpoint/2010/main" xmlns="" val="75055519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(6)</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pPr algn="just"/>
            <a:r>
              <a:rPr lang="en-US" sz="2400" smtClean="0">
                <a:solidFill>
                  <a:schemeClr val="tx1"/>
                </a:solidFill>
                <a:latin typeface="Arial" panose="020B0604020202020204" pitchFamily="34" charset="0"/>
                <a:cs typeface="Arial" panose="020B0604020202020204" pitchFamily="34" charset="0"/>
              </a:rPr>
              <a:t>SkyView </a:t>
            </a:r>
            <a:r>
              <a:rPr lang="en-US" sz="2400">
                <a:solidFill>
                  <a:schemeClr val="tx1"/>
                </a:solidFill>
                <a:latin typeface="Arial" panose="020B0604020202020204" pitchFamily="34" charset="0"/>
                <a:cs typeface="Arial" panose="020B0604020202020204" pitchFamily="34" charset="0"/>
              </a:rPr>
              <a:t>được coi là ứng dụng thực tế tăng cường sử dụng GPS vì nó cho bạn thấy thế giới thực xung quanh bạn, như cây cối và những người khác, mà còn sử dụng vị trí của bạn và thời gian hiện tại để dạy cho bạn những đối tượng này ở đâu và cung cấp thêm thông tin về bạn mỗi người trong số họ.</a:t>
            </a:r>
          </a:p>
          <a:p>
            <a:pPr algn="just"/>
            <a:r>
              <a:rPr lang="en-US" sz="2400">
                <a:solidFill>
                  <a:schemeClr val="tx1"/>
                </a:solidFill>
                <a:latin typeface="Arial" panose="020B0604020202020204" pitchFamily="34" charset="0"/>
                <a:cs typeface="Arial" panose="020B0604020202020204" pitchFamily="34" charset="0"/>
              </a:rPr>
              <a:t>Google Dịch là một ví dụ khác về ứng dụng AR hữu ích cho việc học. Với nó, bạn có thể quét văn bản mà bạn không hiểu và nó sẽ dịch nó cho bạn trong thời gian thực.</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90</a:t>
            </a:fld>
            <a:endParaRPr lang="en-US"/>
          </a:p>
        </p:txBody>
      </p:sp>
    </p:spTree>
    <p:extLst>
      <p:ext uri="{BB962C8B-B14F-4D97-AF65-F5344CB8AC3E}">
        <p14:creationId xmlns:p14="http://schemas.microsoft.com/office/powerpoint/2010/main" xmlns="" val="9358778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(7)</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602789" cy="4539049"/>
          </a:xfrm>
        </p:spPr>
        <p:txBody>
          <a:bodyPr>
            <a:normAutofit/>
          </a:bodyPr>
          <a:lstStyle/>
          <a:p>
            <a:pPr algn="just"/>
            <a:r>
              <a:rPr lang="en-US" sz="2400" b="1" smtClean="0">
                <a:solidFill>
                  <a:schemeClr val="tx1"/>
                </a:solidFill>
                <a:latin typeface="Arial" panose="020B0604020202020204" pitchFamily="34" charset="0"/>
                <a:cs typeface="Arial" panose="020B0604020202020204" pitchFamily="34" charset="0"/>
              </a:rPr>
              <a:t>Thay </a:t>
            </a:r>
            <a:r>
              <a:rPr lang="en-US" sz="2400" b="1">
                <a:solidFill>
                  <a:schemeClr val="tx1"/>
                </a:solidFill>
                <a:latin typeface="Arial" panose="020B0604020202020204" pitchFamily="34" charset="0"/>
                <a:cs typeface="Arial" panose="020B0604020202020204" pitchFamily="34" charset="0"/>
              </a:rPr>
              <a:t>đổi phương thức giảng </a:t>
            </a:r>
            <a:r>
              <a:rPr lang="en-US" sz="2400" b="1" smtClean="0">
                <a:solidFill>
                  <a:schemeClr val="tx1"/>
                </a:solidFill>
                <a:latin typeface="Arial" panose="020B0604020202020204" pitchFamily="34" charset="0"/>
                <a:cs typeface="Arial" panose="020B0604020202020204" pitchFamily="34" charset="0"/>
              </a:rPr>
              <a:t>dạy.</a:t>
            </a:r>
            <a:endParaRPr lang="en-US" sz="240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 </a:t>
            </a:r>
            <a:r>
              <a:rPr lang="en-US" sz="2400">
                <a:solidFill>
                  <a:schemeClr val="tx1"/>
                </a:solidFill>
                <a:latin typeface="Arial" panose="020B0604020202020204" pitchFamily="34" charset="0"/>
                <a:cs typeface="Arial" panose="020B0604020202020204" pitchFamily="34" charset="0"/>
              </a:rPr>
              <a:t>Để nâng cao chất lượng đào tạo, hiện nay rất nhiều nhà phát triển, điển hình trong đó là Microsoft đã ứng dụng công nghệ thực tế ảo tăng cường vào giảng dạy.</a:t>
            </a:r>
          </a:p>
          <a:p>
            <a:pPr algn="just"/>
            <a:r>
              <a:rPr lang="en-US" sz="2400">
                <a:solidFill>
                  <a:schemeClr val="tx1"/>
                </a:solidFill>
                <a:latin typeface="Arial" panose="020B0604020202020204" pitchFamily="34" charset="0"/>
                <a:cs typeface="Arial" panose="020B0604020202020204" pitchFamily="34" charset="0"/>
              </a:rPr>
              <a:t>AR sẽ tái hiện chân thật các mô hình như: Máy móc, chi tiết cơ khí, các bộ phận cấu tạo cơ thể người và rất nhiều thứ khác vào trong không gian thực tế. Tất nhiên người dùng cần kính hỗ trợ thực tế ảo hoặc màn hình lớn để có thể xem chúng.</a:t>
            </a:r>
          </a:p>
          <a:p>
            <a:pPr algn="just"/>
            <a:r>
              <a:rPr lang="en-US" sz="2400">
                <a:solidFill>
                  <a:schemeClr val="tx1"/>
                </a:solidFill>
                <a:latin typeface="Arial" panose="020B0604020202020204" pitchFamily="34" charset="0"/>
                <a:cs typeface="Arial" panose="020B0604020202020204" pitchFamily="34" charset="0"/>
              </a:rPr>
              <a:t>Với sự thay đổi về công nghệ giảng dạy, hy vọng những lớp tri thức thế hệ sau sẽ phát triển toàn diện hơn, và mạnh mẽ hơn so với cách đào tạo truyền thống trước </a:t>
            </a:r>
            <a:r>
              <a:rPr lang="en-US" sz="2400" smtClean="0">
                <a:solidFill>
                  <a:schemeClr val="tx1"/>
                </a:solidFill>
                <a:latin typeface="Arial" panose="020B0604020202020204" pitchFamily="34" charset="0"/>
                <a:cs typeface="Arial" panose="020B0604020202020204" pitchFamily="34" charset="0"/>
              </a:rPr>
              <a:t>kia.</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91</a:t>
            </a:fld>
            <a:endParaRPr lang="en-US"/>
          </a:p>
        </p:txBody>
      </p:sp>
    </p:spTree>
    <p:extLst>
      <p:ext uri="{BB962C8B-B14F-4D97-AF65-F5344CB8AC3E}">
        <p14:creationId xmlns:p14="http://schemas.microsoft.com/office/powerpoint/2010/main" xmlns="" val="124391241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mtClean="0">
                <a:solidFill>
                  <a:schemeClr val="tx1"/>
                </a:solidFill>
                <a:latin typeface="Arial" panose="020B0604020202020204" pitchFamily="34" charset="0"/>
                <a:cs typeface="Arial" panose="020B0604020202020204" pitchFamily="34" charset="0"/>
              </a:rPr>
              <a:t>Ứng </a:t>
            </a:r>
            <a:r>
              <a:rPr lang="en-US">
                <a:solidFill>
                  <a:schemeClr val="tx1"/>
                </a:solidFill>
                <a:latin typeface="Arial" panose="020B0604020202020204" pitchFamily="34" charset="0"/>
                <a:cs typeface="Arial" panose="020B0604020202020204" pitchFamily="34" charset="0"/>
              </a:rPr>
              <a:t>dụng công nghệ thực tế ảo tăng cường vào giảng dạy</a:t>
            </a:r>
            <a:r>
              <a:rPr lang="en-US"/>
              <a:t>.</a:t>
            </a:r>
          </a:p>
        </p:txBody>
      </p:sp>
      <p:pic>
        <p:nvPicPr>
          <p:cNvPr id="7" name="Picture Placeholder 6"/>
          <p:cNvPicPr>
            <a:picLocks noGrp="1" noChangeAspect="1"/>
          </p:cNvPicPr>
          <p:nvPr>
            <p:ph type="pic" idx="1"/>
          </p:nvPr>
        </p:nvPicPr>
        <p:blipFill>
          <a:blip r:embed="rId2"/>
          <a:srcRect t="11539" b="11539"/>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solidFill>
                  <a:schemeClr val="tx1"/>
                </a:solidFill>
                <a:latin typeface="Arial" panose="020B0604020202020204" pitchFamily="34" charset="0"/>
                <a:cs typeface="Arial" panose="020B0604020202020204" pitchFamily="34" charset="0"/>
              </a:rPr>
              <a:t>Ví dụ:</a:t>
            </a:r>
            <a:endParaRPr lang="en-US">
              <a:solidFill>
                <a:schemeClr val="tx1"/>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C0FE81FB-3A1D-4835-9FBB-B6198B449A53}" type="slidenum">
              <a:rPr lang="en-US" smtClean="0"/>
              <a:pPr/>
              <a:t>92</a:t>
            </a:fld>
            <a:endParaRPr lang="en-US"/>
          </a:p>
        </p:txBody>
      </p:sp>
    </p:spTree>
    <p:extLst>
      <p:ext uri="{BB962C8B-B14F-4D97-AF65-F5344CB8AC3E}">
        <p14:creationId xmlns:p14="http://schemas.microsoft.com/office/powerpoint/2010/main" xmlns="" val="8714651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(8)</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pPr algn="just"/>
            <a:r>
              <a:rPr lang="en-US" sz="2400" b="1">
                <a:solidFill>
                  <a:schemeClr val="tx1"/>
                </a:solidFill>
                <a:latin typeface="Arial" panose="020B0604020202020204" pitchFamily="34" charset="0"/>
                <a:cs typeface="Arial" panose="020B0604020202020204" pitchFamily="34" charset="0"/>
              </a:rPr>
              <a:t>6</a:t>
            </a:r>
            <a:r>
              <a:rPr lang="en-US" sz="2400" b="1" smtClean="0">
                <a:solidFill>
                  <a:schemeClr val="tx1"/>
                </a:solidFill>
                <a:latin typeface="Arial" panose="020B0604020202020204" pitchFamily="34" charset="0"/>
                <a:cs typeface="Arial" panose="020B0604020202020204" pitchFamily="34" charset="0"/>
              </a:rPr>
              <a:t>. Dẫn đường.</a:t>
            </a:r>
            <a:endParaRPr lang="en-US" sz="2400">
              <a:solidFill>
                <a:schemeClr val="tx1"/>
              </a:solidFill>
              <a:latin typeface="Arial" panose="020B0604020202020204" pitchFamily="34" charset="0"/>
              <a:cs typeface="Arial" panose="020B0604020202020204" pitchFamily="34" charset="0"/>
            </a:endParaRPr>
          </a:p>
          <a:p>
            <a:pPr algn="just"/>
            <a:r>
              <a:rPr lang="en-US" sz="2400">
                <a:solidFill>
                  <a:schemeClr val="tx1"/>
                </a:solidFill>
                <a:latin typeface="Arial" panose="020B0604020202020204" pitchFamily="34" charset="0"/>
                <a:cs typeface="Arial" panose="020B0604020202020204" pitchFamily="34" charset="0"/>
              </a:rPr>
              <a:t>Hiển thị các tuyến đường điều hướng chống kính chắn gió hoặc qua tai nghe cung cấp hướng dẫn tăng cường cho người lái xe, người đi xe đạp và các khách du lịch khác để họ không phải nhìn xuống thiết bị GPS hoặc điện thoại thông minh của mình để xem con đường nào đi trước.</a:t>
            </a:r>
          </a:p>
          <a:p>
            <a:pPr algn="just"/>
            <a:r>
              <a:rPr lang="en-US" sz="2400">
                <a:solidFill>
                  <a:schemeClr val="tx1"/>
                </a:solidFill>
                <a:latin typeface="Arial" panose="020B0604020202020204" pitchFamily="34" charset="0"/>
                <a:cs typeface="Arial" panose="020B0604020202020204" pitchFamily="34" charset="0"/>
              </a:rPr>
              <a:t>Phi công có thể sử dụng một hệ thống AR để hiển thị tốc độ trong suốt và đánh dấu độ cao trực tiếp trong tầm nhìn của họ cho cùng một lý do</a:t>
            </a:r>
            <a:r>
              <a:rPr lang="en-US" sz="2400" smtClean="0">
                <a:solidFill>
                  <a:schemeClr val="tx1"/>
                </a:solidFill>
                <a:latin typeface="Arial" panose="020B0604020202020204" pitchFamily="34" charset="0"/>
                <a:cs typeface="Arial" panose="020B0604020202020204" pitchFamily="34" charset="0"/>
              </a:rPr>
              <a:t>.</a:t>
            </a: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93</a:t>
            </a:fld>
            <a:endParaRPr lang="en-US"/>
          </a:p>
        </p:txBody>
      </p:sp>
    </p:spTree>
    <p:extLst>
      <p:ext uri="{BB962C8B-B14F-4D97-AF65-F5344CB8AC3E}">
        <p14:creationId xmlns:p14="http://schemas.microsoft.com/office/powerpoint/2010/main" xmlns="" val="261011158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(9)</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en-US" sz="2400" smtClean="0">
                <a:solidFill>
                  <a:schemeClr val="tx1"/>
                </a:solidFill>
                <a:latin typeface="Arial" panose="020B0604020202020204" pitchFamily="34" charset="0"/>
                <a:cs typeface="Arial" panose="020B0604020202020204" pitchFamily="34" charset="0"/>
              </a:rPr>
              <a:t>Một </a:t>
            </a:r>
            <a:r>
              <a:rPr lang="en-US" sz="2400">
                <a:solidFill>
                  <a:schemeClr val="tx1"/>
                </a:solidFill>
                <a:latin typeface="Arial" panose="020B0604020202020204" pitchFamily="34" charset="0"/>
                <a:cs typeface="Arial" panose="020B0604020202020204" pitchFamily="34" charset="0"/>
              </a:rPr>
              <a:t>ứng dụng khác cho ứng dụng điều hướng AR có thể là xếp chồng xếp hạng của nhà hàng, nhận xét của khách hàng hoặc mục menu ngay trên đầu tòa nhà trước khi bạn vào bên trong để bạn có thể tránh phải tìm kiếm những thứ đó trực tuyến. </a:t>
            </a:r>
            <a:endParaRPr lang="en-US" sz="2400" smtClean="0">
              <a:solidFill>
                <a:schemeClr val="tx1"/>
              </a:solidFill>
              <a:latin typeface="Arial" panose="020B0604020202020204" pitchFamily="34" charset="0"/>
              <a:cs typeface="Arial" panose="020B0604020202020204" pitchFamily="34" charset="0"/>
            </a:endParaRPr>
          </a:p>
          <a:p>
            <a:r>
              <a:rPr lang="en-US" sz="2400" smtClean="0">
                <a:solidFill>
                  <a:schemeClr val="tx1"/>
                </a:solidFill>
                <a:latin typeface="Arial" panose="020B0604020202020204" pitchFamily="34" charset="0"/>
                <a:cs typeface="Arial" panose="020B0604020202020204" pitchFamily="34" charset="0"/>
              </a:rPr>
              <a:t>Hoặc </a:t>
            </a:r>
            <a:r>
              <a:rPr lang="en-US" sz="2400">
                <a:solidFill>
                  <a:schemeClr val="tx1"/>
                </a:solidFill>
                <a:latin typeface="Arial" panose="020B0604020202020204" pitchFamily="34" charset="0"/>
                <a:cs typeface="Arial" panose="020B0604020202020204" pitchFamily="34" charset="0"/>
              </a:rPr>
              <a:t>có thể hệ thống thực tế tăng cường sẽ hiển thị con đường nhanh nhất đến nhà hàng Ý gần nhất khi bạn đi bộ qua một thành phố xa lạ.</a:t>
            </a:r>
          </a:p>
          <a:p>
            <a:r>
              <a:rPr lang="en-US" sz="2400">
                <a:solidFill>
                  <a:schemeClr val="tx1"/>
                </a:solidFill>
                <a:latin typeface="Arial" panose="020B0604020202020204" pitchFamily="34" charset="0"/>
                <a:cs typeface="Arial" panose="020B0604020202020204" pitchFamily="34" charset="0"/>
              </a:rPr>
              <a:t>Các ứng dụng AR GPS khác như Công cụ tìm kiếm xe hơi AR có thể được sử dụng để tìm xe đang đỗ của bạn hoặc hệ thống GPS ba chiều như WayRay có thể che phủ chỉ đường ngay trên đường trước mặt bạn.</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94</a:t>
            </a:fld>
            <a:endParaRPr lang="en-US"/>
          </a:p>
        </p:txBody>
      </p:sp>
    </p:spTree>
    <p:extLst>
      <p:ext uri="{BB962C8B-B14F-4D97-AF65-F5344CB8AC3E}">
        <p14:creationId xmlns:p14="http://schemas.microsoft.com/office/powerpoint/2010/main" xmlns="" val="17157837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(10)</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normAutofit lnSpcReduction="10000"/>
          </a:bodyPr>
          <a:lstStyle/>
          <a:p>
            <a:pPr algn="just"/>
            <a:r>
              <a:rPr lang="en-US" sz="2400" b="1" smtClean="0">
                <a:solidFill>
                  <a:schemeClr val="tx1"/>
                </a:solidFill>
                <a:latin typeface="Arial" panose="020B0604020202020204" pitchFamily="34" charset="0"/>
                <a:cs typeface="Arial" panose="020B0604020202020204" pitchFamily="34" charset="0"/>
              </a:rPr>
              <a:t>7. Sẽ </a:t>
            </a:r>
            <a:r>
              <a:rPr lang="en-US" sz="2400" b="1">
                <a:solidFill>
                  <a:schemeClr val="tx1"/>
                </a:solidFill>
                <a:latin typeface="Arial" panose="020B0604020202020204" pitchFamily="34" charset="0"/>
                <a:cs typeface="Arial" panose="020B0604020202020204" pitchFamily="34" charset="0"/>
              </a:rPr>
              <a:t>là nền tảng bán hàng chính trong tương </a:t>
            </a:r>
            <a:r>
              <a:rPr lang="en-US" sz="2400" b="1" smtClean="0">
                <a:solidFill>
                  <a:schemeClr val="tx1"/>
                </a:solidFill>
                <a:latin typeface="Arial" panose="020B0604020202020204" pitchFamily="34" charset="0"/>
                <a:cs typeface="Arial" panose="020B0604020202020204" pitchFamily="34" charset="0"/>
              </a:rPr>
              <a:t>lai.</a:t>
            </a:r>
            <a:endParaRPr lang="en-US" sz="2400">
              <a:solidFill>
                <a:schemeClr val="tx1"/>
              </a:solidFill>
              <a:latin typeface="Arial" panose="020B0604020202020204" pitchFamily="34" charset="0"/>
              <a:cs typeface="Arial" panose="020B0604020202020204" pitchFamily="34" charset="0"/>
            </a:endParaRPr>
          </a:p>
          <a:p>
            <a:pPr algn="just"/>
            <a:r>
              <a:rPr lang="en-US" sz="2400" smtClean="0">
                <a:solidFill>
                  <a:schemeClr val="tx1"/>
                </a:solidFill>
                <a:latin typeface="Arial" panose="020B0604020202020204" pitchFamily="34" charset="0"/>
                <a:cs typeface="Arial" panose="020B0604020202020204" pitchFamily="34" charset="0"/>
              </a:rPr>
              <a:t> </a:t>
            </a:r>
            <a:r>
              <a:rPr lang="en-US" sz="2400">
                <a:solidFill>
                  <a:schemeClr val="tx1"/>
                </a:solidFill>
                <a:latin typeface="Arial" panose="020B0604020202020204" pitchFamily="34" charset="0"/>
                <a:cs typeface="Arial" panose="020B0604020202020204" pitchFamily="34" charset="0"/>
              </a:rPr>
              <a:t>Ví dụ, bạn đặt mua </a:t>
            </a:r>
            <a:r>
              <a:rPr lang="en-US" sz="2400" smtClean="0">
                <a:solidFill>
                  <a:schemeClr val="tx1"/>
                </a:solidFill>
                <a:latin typeface="Arial" panose="020B0604020202020204" pitchFamily="34" charset="0"/>
                <a:cs typeface="Arial" panose="020B0604020202020204" pitchFamily="34" charset="0"/>
              </a:rPr>
              <a:t>một bộ tủ khá bự và đang phân vân không biết khi đặt vào góc nào của phòng ngủ và nó có vừa hay không? Lúc này công nghệ thực tế ảo tăng cường AR sẽ giúp ích rất nhiều, bằng cách tái hiện lại kích thước thật của đồ vật cần mua lên không gian tại nơi bạn sống thông qua camera trên chính chiếc smartphone hay máy tính của bạn.</a:t>
            </a:r>
          </a:p>
          <a:p>
            <a:pPr algn="just"/>
            <a:r>
              <a:rPr lang="en-US" sz="2400" smtClean="0">
                <a:solidFill>
                  <a:schemeClr val="tx1"/>
                </a:solidFill>
                <a:latin typeface="Arial" panose="020B0604020202020204" pitchFamily="34" charset="0"/>
                <a:cs typeface="Arial" panose="020B0604020202020204" pitchFamily="34" charset="0"/>
              </a:rPr>
              <a:t>Và điều này không phải là tưởng tượng cho tương lai, một số trang web bán hàng hiện nay như PrestaShop hay SnapShop đã ứng dụng AR vào trong kinh doanh. Bạn có thể ướm thử bất kỳ trang phục nào đang được bán trên này thông qua camera smartphone hoặc máy tính.</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95</a:t>
            </a:fld>
            <a:endParaRPr lang="en-US"/>
          </a:p>
        </p:txBody>
      </p:sp>
    </p:spTree>
    <p:extLst>
      <p:ext uri="{BB962C8B-B14F-4D97-AF65-F5344CB8AC3E}">
        <p14:creationId xmlns:p14="http://schemas.microsoft.com/office/powerpoint/2010/main" xmlns="" val="41769756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tx1"/>
                </a:solidFill>
                <a:latin typeface="Arial" panose="020B0604020202020204" pitchFamily="34" charset="0"/>
                <a:cs typeface="Arial" panose="020B0604020202020204" pitchFamily="34" charset="0"/>
              </a:rPr>
              <a:t>M</a:t>
            </a:r>
            <a:r>
              <a:rPr lang="en-US" smtClean="0">
                <a:solidFill>
                  <a:schemeClr val="tx1"/>
                </a:solidFill>
                <a:latin typeface="Arial" panose="020B0604020202020204" pitchFamily="34" charset="0"/>
                <a:cs typeface="Arial" panose="020B0604020202020204" pitchFamily="34" charset="0"/>
              </a:rPr>
              <a:t>ột </a:t>
            </a:r>
            <a:r>
              <a:rPr lang="en-US">
                <a:solidFill>
                  <a:schemeClr val="tx1"/>
                </a:solidFill>
                <a:latin typeface="Arial" panose="020B0604020202020204" pitchFamily="34" charset="0"/>
                <a:cs typeface="Arial" panose="020B0604020202020204" pitchFamily="34" charset="0"/>
              </a:rPr>
              <a:t>ngày nào </a:t>
            </a:r>
            <a:r>
              <a:rPr lang="en-US" smtClean="0">
                <a:solidFill>
                  <a:schemeClr val="tx1"/>
                </a:solidFill>
                <a:latin typeface="Arial" panose="020B0604020202020204" pitchFamily="34" charset="0"/>
                <a:cs typeface="Arial" panose="020B0604020202020204" pitchFamily="34" charset="0"/>
              </a:rPr>
              <a:t>đó:</a:t>
            </a:r>
            <a:endParaRPr lang="en-US">
              <a:solidFill>
                <a:schemeClr val="tx1"/>
              </a:solidFill>
              <a:latin typeface="Arial" panose="020B0604020202020204" pitchFamily="34" charset="0"/>
              <a:cs typeface="Arial" panose="020B0604020202020204" pitchFamily="34" charset="0"/>
            </a:endParaRPr>
          </a:p>
        </p:txBody>
      </p:sp>
      <p:pic>
        <p:nvPicPr>
          <p:cNvPr id="7" name="Picture Placeholder 6"/>
          <p:cNvPicPr>
            <a:picLocks noGrp="1" noChangeAspect="1"/>
          </p:cNvPicPr>
          <p:nvPr>
            <p:ph type="pic" idx="1"/>
          </p:nvPr>
        </p:nvPicPr>
        <p:blipFill>
          <a:blip r:embed="rId2"/>
          <a:srcRect t="11539" b="11539"/>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solidFill>
                  <a:schemeClr val="tx1"/>
                </a:solidFill>
                <a:latin typeface="Arial" panose="020B0604020202020204" pitchFamily="34" charset="0"/>
                <a:cs typeface="Arial" panose="020B0604020202020204" pitchFamily="34" charset="0"/>
              </a:rPr>
              <a:t>người </a:t>
            </a:r>
            <a:r>
              <a:rPr lang="en-US">
                <a:solidFill>
                  <a:schemeClr val="tx1"/>
                </a:solidFill>
                <a:latin typeface="Arial" panose="020B0604020202020204" pitchFamily="34" charset="0"/>
                <a:cs typeface="Arial" panose="020B0604020202020204" pitchFamily="34" charset="0"/>
              </a:rPr>
              <a:t>dùng chỉ cần ngồi tại nhà click chọn những gì cần mua. Sau đó lập tức, hệ thống sẽ tái hiện hình ảnh thực tế của món hàng đó ra không gian thật.</a:t>
            </a:r>
          </a:p>
        </p:txBody>
      </p:sp>
      <p:sp>
        <p:nvSpPr>
          <p:cNvPr id="2" name="Slide Number Placeholder 1"/>
          <p:cNvSpPr>
            <a:spLocks noGrp="1"/>
          </p:cNvSpPr>
          <p:nvPr>
            <p:ph type="sldNum" sz="quarter" idx="12"/>
          </p:nvPr>
        </p:nvSpPr>
        <p:spPr/>
        <p:txBody>
          <a:bodyPr/>
          <a:lstStyle/>
          <a:p>
            <a:fld id="{C0FE81FB-3A1D-4835-9FBB-B6198B449A53}" type="slidenum">
              <a:rPr lang="en-US" smtClean="0"/>
              <a:pPr/>
              <a:t>96</a:t>
            </a:fld>
            <a:endParaRPr lang="en-US"/>
          </a:p>
        </p:txBody>
      </p:sp>
    </p:spTree>
    <p:extLst>
      <p:ext uri="{BB962C8B-B14F-4D97-AF65-F5344CB8AC3E}">
        <p14:creationId xmlns:p14="http://schemas.microsoft.com/office/powerpoint/2010/main" xmlns="" val="42203052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(11)</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r>
              <a:rPr lang="en-US" sz="2400" b="1">
                <a:solidFill>
                  <a:schemeClr val="tx1"/>
                </a:solidFill>
                <a:latin typeface="Arial" panose="020B0604020202020204" pitchFamily="34" charset="0"/>
                <a:cs typeface="Arial" panose="020B0604020202020204" pitchFamily="34" charset="0"/>
              </a:rPr>
              <a:t>8</a:t>
            </a:r>
            <a:r>
              <a:rPr lang="en-US" sz="2400" b="1" smtClean="0">
                <a:solidFill>
                  <a:schemeClr val="tx1"/>
                </a:solidFill>
                <a:latin typeface="Arial" panose="020B0604020202020204" pitchFamily="34" charset="0"/>
                <a:cs typeface="Arial" panose="020B0604020202020204" pitchFamily="34" charset="0"/>
              </a:rPr>
              <a:t>. Giải trí.</a:t>
            </a:r>
            <a:endParaRPr lang="en-US" sz="2400">
              <a:solidFill>
                <a:schemeClr val="tx1"/>
              </a:solidFill>
              <a:latin typeface="Arial" panose="020B0604020202020204" pitchFamily="34" charset="0"/>
              <a:cs typeface="Arial" panose="020B0604020202020204" pitchFamily="34" charset="0"/>
            </a:endParaRPr>
          </a:p>
          <a:p>
            <a:r>
              <a:rPr lang="en-US" sz="2400">
                <a:solidFill>
                  <a:schemeClr val="tx1"/>
                </a:solidFill>
                <a:latin typeface="Arial" panose="020B0604020202020204" pitchFamily="34" charset="0"/>
                <a:cs typeface="Arial" panose="020B0604020202020204" pitchFamily="34" charset="0"/>
              </a:rPr>
              <a:t>Không thể bàn cãi mục đích đầu tiên của công nghệ thực tế ảo tăng cường AR là nhằm tăng trải nghiệm chơi cho người dùng. Đây được xem là một hướng đầu tư khá hấp dẫn trong tương lai.</a:t>
            </a:r>
          </a:p>
          <a:p>
            <a:r>
              <a:rPr lang="en-US" sz="2400">
                <a:solidFill>
                  <a:schemeClr val="tx1"/>
                </a:solidFill>
                <a:latin typeface="Arial" panose="020B0604020202020204" pitchFamily="34" charset="0"/>
                <a:cs typeface="Arial" panose="020B0604020202020204" pitchFamily="34" charset="0"/>
              </a:rPr>
              <a:t>Chỉ một trò chơi mà đem đến doanh thu hàng tỷ USD thì không gì là không thể trong thời gian sắp tới. Tuy nhiên rào cản lớn nhất mà AR đang gặp phải hiện nay là cách tiếp cận.</a:t>
            </a:r>
          </a:p>
          <a:p>
            <a:pPr marL="0" indent="0">
              <a:buNone/>
            </a:pPr>
            <a:endParaRPr lang="en-US" sz="24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0FE81FB-3A1D-4835-9FBB-B6198B449A53}" type="slidenum">
              <a:rPr lang="en-US" smtClean="0"/>
              <a:pPr/>
              <a:t>97</a:t>
            </a:fld>
            <a:endParaRPr lang="en-US"/>
          </a:p>
        </p:txBody>
      </p:sp>
    </p:spTree>
    <p:extLst>
      <p:ext uri="{BB962C8B-B14F-4D97-AF65-F5344CB8AC3E}">
        <p14:creationId xmlns:p14="http://schemas.microsoft.com/office/powerpoint/2010/main" xmlns="" val="35235657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25135" y="4800600"/>
            <a:ext cx="9013783" cy="566738"/>
          </a:xfrm>
        </p:spPr>
        <p:txBody>
          <a:bodyPr>
            <a:normAutofit fontScale="90000"/>
          </a:bodyPr>
          <a:lstStyle/>
          <a:p>
            <a:r>
              <a:rPr lang="en-US">
                <a:solidFill>
                  <a:schemeClr val="tx1"/>
                </a:solidFill>
                <a:latin typeface="Arial" panose="020B0604020202020204" pitchFamily="34" charset="0"/>
                <a:cs typeface="Arial" panose="020B0604020202020204" pitchFamily="34" charset="0"/>
              </a:rPr>
              <a:t>T</a:t>
            </a:r>
            <a:r>
              <a:rPr lang="en-US" smtClean="0">
                <a:solidFill>
                  <a:schemeClr val="tx1"/>
                </a:solidFill>
                <a:latin typeface="Arial" panose="020B0604020202020204" pitchFamily="34" charset="0"/>
                <a:cs typeface="Arial" panose="020B0604020202020204" pitchFamily="34" charset="0"/>
              </a:rPr>
              <a:t>ạo </a:t>
            </a:r>
            <a:r>
              <a:rPr lang="en-US">
                <a:solidFill>
                  <a:schemeClr val="tx1"/>
                </a:solidFill>
                <a:latin typeface="Arial" panose="020B0604020202020204" pitchFamily="34" charset="0"/>
                <a:cs typeface="Arial" panose="020B0604020202020204" pitchFamily="34" charset="0"/>
              </a:rPr>
              <a:t>ra một thiết bị giúp tăng tính trải nghiệm công nghệ thực tế ảo </a:t>
            </a:r>
            <a:r>
              <a:rPr lang="en-US" smtClean="0">
                <a:solidFill>
                  <a:schemeClr val="tx1"/>
                </a:solidFill>
                <a:latin typeface="Arial" panose="020B0604020202020204" pitchFamily="34" charset="0"/>
                <a:cs typeface="Arial" panose="020B0604020202020204" pitchFamily="34" charset="0"/>
              </a:rPr>
              <a:t>AR.</a:t>
            </a:r>
            <a:endParaRPr lang="en-US">
              <a:solidFill>
                <a:schemeClr val="tx1"/>
              </a:solidFill>
              <a:latin typeface="Arial" panose="020B0604020202020204" pitchFamily="34" charset="0"/>
              <a:cs typeface="Arial" panose="020B0604020202020204" pitchFamily="34" charset="0"/>
            </a:endParaRPr>
          </a:p>
        </p:txBody>
      </p:sp>
      <p:pic>
        <p:nvPicPr>
          <p:cNvPr id="7" name="Picture Placeholder 6"/>
          <p:cNvPicPr>
            <a:picLocks noGrp="1" noChangeAspect="1"/>
          </p:cNvPicPr>
          <p:nvPr>
            <p:ph type="pic" idx="1"/>
          </p:nvPr>
        </p:nvPicPr>
        <p:blipFill>
          <a:blip r:embed="rId2"/>
          <a:srcRect t="11539" b="11539"/>
          <a:stretch>
            <a:fillRect/>
          </a:stretch>
        </p:blipFill>
        <p:spPr>
          <a:prstGeom prst="rect">
            <a:avLst/>
          </a:prstGeom>
        </p:spPr>
      </p:pic>
      <p:sp>
        <p:nvSpPr>
          <p:cNvPr id="6" name="Text Placeholder 5"/>
          <p:cNvSpPr>
            <a:spLocks noGrp="1"/>
          </p:cNvSpPr>
          <p:nvPr>
            <p:ph type="body" sz="half" idx="2"/>
          </p:nvPr>
        </p:nvSpPr>
        <p:spPr/>
        <p:txBody>
          <a:bodyPr/>
          <a:lstStyle/>
          <a:p>
            <a:r>
              <a:rPr lang="en-US" smtClean="0">
                <a:solidFill>
                  <a:schemeClr val="tx1"/>
                </a:solidFill>
                <a:latin typeface="Arial" panose="020B0604020202020204" pitchFamily="34" charset="0"/>
                <a:cs typeface="Arial" panose="020B0604020202020204" pitchFamily="34" charset="0"/>
              </a:rPr>
              <a:t>Các </a:t>
            </a:r>
            <a:r>
              <a:rPr lang="en-US">
                <a:solidFill>
                  <a:schemeClr val="tx1"/>
                </a:solidFill>
                <a:latin typeface="Arial" panose="020B0604020202020204" pitchFamily="34" charset="0"/>
                <a:cs typeface="Arial" panose="020B0604020202020204" pitchFamily="34" charset="0"/>
              </a:rPr>
              <a:t>nhà sản xuất </a:t>
            </a:r>
            <a:r>
              <a:rPr lang="en-US" smtClean="0">
                <a:solidFill>
                  <a:schemeClr val="tx1"/>
                </a:solidFill>
                <a:latin typeface="Arial" panose="020B0604020202020204" pitchFamily="34" charset="0"/>
                <a:cs typeface="Arial" panose="020B0604020202020204" pitchFamily="34" charset="0"/>
              </a:rPr>
              <a:t>cần:</a:t>
            </a:r>
            <a:endParaRPr lang="en-US"/>
          </a:p>
        </p:txBody>
      </p:sp>
      <p:sp>
        <p:nvSpPr>
          <p:cNvPr id="2" name="Slide Number Placeholder 1"/>
          <p:cNvSpPr>
            <a:spLocks noGrp="1"/>
          </p:cNvSpPr>
          <p:nvPr>
            <p:ph type="sldNum" sz="quarter" idx="12"/>
          </p:nvPr>
        </p:nvSpPr>
        <p:spPr/>
        <p:txBody>
          <a:bodyPr/>
          <a:lstStyle/>
          <a:p>
            <a:fld id="{C0FE81FB-3A1D-4835-9FBB-B6198B449A53}" type="slidenum">
              <a:rPr lang="en-US" smtClean="0"/>
              <a:pPr/>
              <a:t>98</a:t>
            </a:fld>
            <a:endParaRPr lang="en-US"/>
          </a:p>
        </p:txBody>
      </p:sp>
    </p:spTree>
    <p:extLst>
      <p:ext uri="{BB962C8B-B14F-4D97-AF65-F5344CB8AC3E}">
        <p14:creationId xmlns:p14="http://schemas.microsoft.com/office/powerpoint/2010/main" xmlns="" val="374280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599075" cy="1280890"/>
          </a:xfrm>
        </p:spPr>
        <p:txBody>
          <a:bodyPr>
            <a:normAutofit fontScale="90000"/>
          </a:bodyPr>
          <a:lstStyle/>
          <a:p>
            <a:pPr algn="ctr"/>
            <a:r>
              <a:rPr lang="en-US" b="1">
                <a:latin typeface="Arial" panose="020B0604020202020204" pitchFamily="34" charset="0"/>
                <a:cs typeface="Arial" panose="020B0604020202020204" pitchFamily="34" charset="0"/>
              </a:rPr>
              <a:t>IV. ỨNG DỤNG VÀ XU HƯỚNG PHÁT TRIỂN CỦA THỰC TẠI ẢO TĂNG CƯỜNG </a:t>
            </a:r>
            <a:r>
              <a:rPr lang="en-US" b="1" smtClean="0">
                <a:latin typeface="Arial" panose="020B0604020202020204" pitchFamily="34" charset="0"/>
                <a:cs typeface="Arial" panose="020B0604020202020204" pitchFamily="34" charset="0"/>
              </a:rPr>
              <a:t>(12)</a:t>
            </a:r>
            <a:br>
              <a:rPr lang="en-US" b="1" smtClean="0">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9211" y="2133599"/>
            <a:ext cx="9372129" cy="4539049"/>
          </a:xfrm>
        </p:spPr>
        <p:txBody>
          <a:bodyPr/>
          <a:lstStyle/>
          <a:p>
            <a:pPr algn="just"/>
            <a:r>
              <a:rPr lang="en-US" sz="2400" smtClean="0">
                <a:solidFill>
                  <a:schemeClr val="tx1"/>
                </a:solidFill>
                <a:latin typeface="Arial" panose="020B0604020202020204" pitchFamily="34" charset="0"/>
                <a:cs typeface="Arial" panose="020B0604020202020204" pitchFamily="34" charset="0"/>
              </a:rPr>
              <a:t>Người </a:t>
            </a:r>
            <a:r>
              <a:rPr lang="en-US" sz="2400">
                <a:solidFill>
                  <a:schemeClr val="tx1"/>
                </a:solidFill>
                <a:latin typeface="Arial" panose="020B0604020202020204" pitchFamily="34" charset="0"/>
                <a:cs typeface="Arial" panose="020B0604020202020204" pitchFamily="34" charset="0"/>
              </a:rPr>
              <a:t>dùng khá khó chịu khi phải tương tác thực tế ảo AR trên màn hình gò bó của các thiết bị điện tử. Hay cảm giác không thoải mái khi đeo kính thực tế ảo cồng kềnh, dị hợm.</a:t>
            </a:r>
          </a:p>
          <a:p>
            <a:pPr algn="just"/>
            <a:r>
              <a:rPr lang="en-US" sz="2400">
                <a:solidFill>
                  <a:schemeClr val="tx1"/>
                </a:solidFill>
                <a:latin typeface="Arial" panose="020B0604020202020204" pitchFamily="34" charset="0"/>
                <a:cs typeface="Arial" panose="020B0604020202020204" pitchFamily="34" charset="0"/>
              </a:rPr>
              <a:t>Vì thế các nhà sản xuất cần tích cực hơn để tạo ra một thiết bị giúp tăng tính trải nghiệm công nghệ thực tế ảo AR trong cuộc sống hàng ngày. Khi mà mỗi người đều có thể sử dụng chúng một cách thoải mái, đơn giản nhất.</a:t>
            </a:r>
          </a:p>
          <a:p>
            <a:endParaRPr lang="en-US"/>
          </a:p>
        </p:txBody>
      </p:sp>
      <p:sp>
        <p:nvSpPr>
          <p:cNvPr id="4" name="Slide Number Placeholder 3"/>
          <p:cNvSpPr>
            <a:spLocks noGrp="1"/>
          </p:cNvSpPr>
          <p:nvPr>
            <p:ph type="sldNum" sz="quarter" idx="12"/>
          </p:nvPr>
        </p:nvSpPr>
        <p:spPr/>
        <p:txBody>
          <a:bodyPr/>
          <a:lstStyle/>
          <a:p>
            <a:fld id="{C0FE81FB-3A1D-4835-9FBB-B6198B449A53}" type="slidenum">
              <a:rPr lang="en-US" smtClean="0"/>
              <a:pPr/>
              <a:t>99</a:t>
            </a:fld>
            <a:endParaRPr lang="en-US"/>
          </a:p>
        </p:txBody>
      </p:sp>
    </p:spTree>
    <p:extLst>
      <p:ext uri="{BB962C8B-B14F-4D97-AF65-F5344CB8AC3E}">
        <p14:creationId xmlns:p14="http://schemas.microsoft.com/office/powerpoint/2010/main" xmlns="" val="165440472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1499</TotalTime>
  <Words>8267</Words>
  <Application>Microsoft Office PowerPoint</Application>
  <PresentationFormat>Custom</PresentationFormat>
  <Paragraphs>538</Paragraphs>
  <Slides>122</Slides>
  <Notes>0</Notes>
  <HiddenSlides>0</HiddenSlides>
  <MMClips>0</MMClips>
  <ScaleCrop>false</ScaleCrop>
  <HeadingPairs>
    <vt:vector size="4" baseType="variant">
      <vt:variant>
        <vt:lpstr>Theme</vt:lpstr>
      </vt:variant>
      <vt:variant>
        <vt:i4>1</vt:i4>
      </vt:variant>
      <vt:variant>
        <vt:lpstr>Slide Titles</vt:lpstr>
      </vt:variant>
      <vt:variant>
        <vt:i4>122</vt:i4>
      </vt:variant>
    </vt:vector>
  </HeadingPairs>
  <TitlesOfParts>
    <vt:vector size="123" baseType="lpstr">
      <vt:lpstr>Wisp</vt:lpstr>
      <vt:lpstr>CHƯƠNG III:  THỰC TẠI TĂNG CƯỜNG</vt:lpstr>
      <vt:lpstr>Augmented Reality - AR</vt:lpstr>
      <vt:lpstr>NỘI DUNG</vt:lpstr>
      <vt:lpstr>I. KHÁI NIỆM VỀ THỰC TẠI ẢO TĂNG CƯỜNG  Augmented Reality - AR (1) </vt:lpstr>
      <vt:lpstr>I. KHÁI NIỆM VỀ THỰC TẠI ẢO TĂNG CƯỜNG  Augmented Reality - AR (2) </vt:lpstr>
      <vt:lpstr>I. KHÁI NIỆM VỀ THỰC TẠI ẢO TĂNG CƯỜNG  Augmented Reality - AR (3) </vt:lpstr>
      <vt:lpstr>I. KHÁI NIỆM VỀ THỰC TẠI ẢO TĂNG CƯỜNG  Augmented Reality - AR (4) </vt:lpstr>
      <vt:lpstr>I. KHÁI NIỆM VỀ THỰC TẠI ẢO TĂNG CƯỜNG  Augmented Reality - AR (5) </vt:lpstr>
      <vt:lpstr>I. KHÁI NIỆM VỀ THỰC TẠI ẢO TĂNG CƯỜNG  Augmented Reality - AR (6) </vt:lpstr>
      <vt:lpstr>II. CƠ CHẾ HOẠT ĐỘNG CỦA HỆ THỐNG THỰC TẠI ẢO TĂNG CƯỜNG (1) </vt:lpstr>
      <vt:lpstr>II. CƠ CHẾ HOẠT ĐỘNG CỦA HỆ THỐNG THỰC TẠI ẢO TĂNG CƯỜNG (2) </vt:lpstr>
      <vt:lpstr>II. CƠ CHẾ HOẠT ĐỘNG CỦA HỆ THỐNG THỰC TẠI ẢO TĂNG CƯỜNG (3) </vt:lpstr>
      <vt:lpstr>II. CƠ CHẾ HOẠT ĐỘNG CỦA HỆ THỐNG THỰC TẠI ẢO TĂNG CƯỜNG (4) </vt:lpstr>
      <vt:lpstr>II. CƠ CHẾ HOẠT ĐỘNG CỦA HỆ THỐNG THỰC TẠI ẢO TĂNG CƯỜNG (5) </vt:lpstr>
      <vt:lpstr>Metaio:</vt:lpstr>
      <vt:lpstr>II. CƠ CHẾ HOẠT ĐỘNG CỦA HỆ THỐNG THỰC TẠI ẢO TĂNG CƯỜNG (6) </vt:lpstr>
      <vt:lpstr>Vuforia.</vt:lpstr>
      <vt:lpstr>II. CƠ CHẾ HOẠT ĐỘNG CỦA HỆ THỐNG THỰC TẠI ẢO TĂNG CƯỜNG (7) </vt:lpstr>
      <vt:lpstr>Wikitude.</vt:lpstr>
      <vt:lpstr>II. CƠ CHẾ HOẠT ĐỘNG CỦA HỆ THỐNG THỰC TẠI ẢO TĂNG CƯỜNG (8) </vt:lpstr>
      <vt:lpstr>Blippar.</vt:lpstr>
      <vt:lpstr>II. CƠ CHẾ HOẠT ĐỘNG CỦA HỆ THỐNG THỰC TẠI ẢO TĂNG CƯỜNG (9) </vt:lpstr>
      <vt:lpstr>Tái lập hình ảnh của vật thể vào không gian thực</vt:lpstr>
      <vt:lpstr>II. CƠ CHẾ HOẠT ĐỘNG CỦA HỆ THỐNG THỰC TẠI ẢO TĂNG CƯỜNG (10) </vt:lpstr>
      <vt:lpstr>II. CƠ CHẾ HOẠT ĐỘNG CỦA HỆ THỐNG THỰC TẠI ẢO TĂNG CƯỜNG (11) </vt:lpstr>
      <vt:lpstr>II. CƠ CHẾ HOẠT ĐỘNG CỦA HỆ THỐNG THỰC TẠI ẢO TĂNG CƯỜNG (12) </vt:lpstr>
      <vt:lpstr>II. CƠ CHẾ HOẠT ĐỘNG CỦA HỆ THỐNG THỰC TẠI ẢO TĂNG CƯỜNG (13) </vt:lpstr>
      <vt:lpstr>II. CƠ CHẾ HOẠT ĐỘNG CỦA HỆ THỐNG THỰC TẠI ẢO TĂNG CƯỜNG (14) </vt:lpstr>
      <vt:lpstr>Ví dụ:</vt:lpstr>
      <vt:lpstr>II. CƠ CHẾ HOẠT ĐỘNG CỦA HỆ THỐNG THỰC TẠI ẢO TĂNG CƯỜNG (15) </vt:lpstr>
      <vt:lpstr>II. CƠ CHẾ HOẠT ĐỘNG CỦA HỆ THỐNG THỰC TẠI ẢO TĂNG CƯỜNG (16) </vt:lpstr>
      <vt:lpstr>II. CƠ CHẾ HOẠT ĐỘNG CỦA HỆ THỐNG THỰC TẠI ẢO TĂNG CƯỜNG (17) </vt:lpstr>
      <vt:lpstr>II. CƠ CHẾ HOẠT ĐỘNG CỦA HỆ THỐNG THỰC TẠI ẢO TĂNG CƯỜNG (18) </vt:lpstr>
      <vt:lpstr>II. CƠ CHẾ HOẠT ĐỘNG CỦA HỆ THỐNG THỰC TẠI ẢO TĂNG CƯỜNG (19) </vt:lpstr>
      <vt:lpstr>Kính mắt</vt:lpstr>
      <vt:lpstr>II. CƠ CHẾ HOẠT ĐỘNG CỦA HỆ THỐNG THỰC TẠI ẢO TĂNG CƯỜNG (20) </vt:lpstr>
      <vt:lpstr>II. CƠ CHẾ HOẠT ĐỘNG CỦA HỆ THỐNG THỰC TẠI ẢO TĂNG CƯỜNG (21) </vt:lpstr>
      <vt:lpstr>II. CƠ CHẾ HOẠT ĐỘNG CỦA HỆ THỐNG THỰC TẠI ẢO TĂNG CƯỜNG (22) </vt:lpstr>
      <vt:lpstr>HUD</vt:lpstr>
      <vt:lpstr>Tai nghe máy tính.</vt:lpstr>
      <vt:lpstr>II. CƠ CHẾ HOẠT ĐỘNG CỦA HỆ THỐNG THỰC TẠI ẢO TĂNG CƯỜNG (23) </vt:lpstr>
      <vt:lpstr>II. CƠ CHẾ HOẠT ĐỘNG CỦA HỆ THỐNG THỰC TẠI ẢO TĂNG CƯỜNG (24) </vt:lpstr>
      <vt:lpstr>II. CƠ CHẾ HOẠT ĐỘNG CỦA HỆ THỐNG THỰC TẠI ẢO TĂNG CƯỜNG (25) </vt:lpstr>
      <vt:lpstr>II. CƠ CHẾ HOẠT ĐỘNG CỦA HỆ THỐNG THỰC TẠI ẢO TĂNG CƯỜNG (26) </vt:lpstr>
      <vt:lpstr>II. CƠ CHẾ HOẠT ĐỘNG CỦA HỆ THỐNG THỰC TẠI ẢO TĂNG CƯỜNG (27) </vt:lpstr>
      <vt:lpstr>II. CƠ CHẾ HOẠT ĐỘNG CỦA HỆ THỐNG THỰC TẠI ẢO TĂNG CƯỜNG (28) </vt:lpstr>
      <vt:lpstr>II. CƠ CHẾ HOẠT ĐỘNG CỦA HỆ THỐNG THỰC TẠI ẢO TĂNG CƯỜNG (29) </vt:lpstr>
      <vt:lpstr>II. CƠ CHẾ HOẠT ĐỘNG CỦA HỆ THỐNG THỰC TẠI ẢO TĂNG CƯỜNG (30) </vt:lpstr>
      <vt:lpstr>II. CƠ CHẾ HOẠT ĐỘNG CỦA HỆ THỐNG THỰC TẠI ẢO TĂNG CƯỜNG (31) </vt:lpstr>
      <vt:lpstr>II. CƠ CHẾ HOẠT ĐỘNG CỦA HỆ THỐNG THỰC TẠI ẢO TĂNG CƯỜNG (32) </vt:lpstr>
      <vt:lpstr>II. CƠ CHẾ HOẠT ĐỘNG CỦA HỆ THỐNG THỰC TẠI ẢO TĂNG CƯỜNG (33) </vt:lpstr>
      <vt:lpstr>II. CƠ CHẾ HOẠT ĐỘNG CỦA HỆ THỐNG THỰC TẠI ẢO TĂNG CƯỜNG (34) </vt:lpstr>
      <vt:lpstr>II. CƠ CHẾ HOẠT ĐỘNG CỦA HỆ THỐNG THỰC TẠI ẢO TĂNG CƯỜNG (35) </vt:lpstr>
      <vt:lpstr>II. CƠ CHẾ HOẠT ĐỘNG CỦA HỆ THỐNG THỰC TẠI ẢO TĂNG CƯỜNG (36) </vt:lpstr>
      <vt:lpstr>II. CƠ CHẾ HOẠT ĐỘNG CỦA HỆ THỐNG THỰC TẠI ẢO TĂNG CƯỜNG (37) </vt:lpstr>
      <vt:lpstr>II. CƠ CHẾ HOẠT ĐỘNG CỦA HỆ THỐNG THỰC TẠI ẢO TĂNG CƯỜNG (38) </vt:lpstr>
      <vt:lpstr>II. CƠ CHẾ HOẠT ĐỘNG CỦA HỆ THỐNG THỰC TẠI ẢO TĂNG CƯỜNG (39) </vt:lpstr>
      <vt:lpstr>III. SỰ KHÁC NHAU GIỮA THỰC TẾ ẢO (VR) VÀ THỰC TẠI ẢO TĂNG CƯỜNG (AR) (1) </vt:lpstr>
      <vt:lpstr>Virtual Reality - VR</vt:lpstr>
      <vt:lpstr>III. SỰ KHÁC NHAU GIỮA THỰC TẾ ẢO (VR) VÀ THỰC TẠI ẢO TĂNG CƯỜNG (AR) (2) </vt:lpstr>
      <vt:lpstr>Công nghệ thực tế ảo VR. </vt:lpstr>
      <vt:lpstr>III. SỰ KHÁC NHAU GIỮA THỰC TẾ ẢO (VR) VÀ THỰC TẠI ẢO TĂNG CƯỜNG (AR) (3) </vt:lpstr>
      <vt:lpstr>Kính thực tế ảo VR</vt:lpstr>
      <vt:lpstr>III. SỰ KHÁC NHAU GIỮA THỰC TẾ ẢO (VR) VÀ THỰC TẠI ẢO TĂNG CƯỜNG (AR) (4) </vt:lpstr>
      <vt:lpstr>III. SỰ KHÁC NHAU GIỮA THỰC TẾ ẢO (VR) VÀ THỰC TẠI ẢO TĂNG CƯỜNG (AR) (5) </vt:lpstr>
      <vt:lpstr>III. SỰ KHÁC NHAU GIỮA THỰC TẾ ẢO (VR) VÀ THỰC TẠI ẢO TĂNG CƯỜNG (AR) (7) </vt:lpstr>
      <vt:lpstr>III. SỰ KHÁC NHAU GIỮA THỰC TẾ ẢO (VR) VÀ THỰC TẠI ẢO TĂNG CƯỜNG (AR) (8) </vt:lpstr>
      <vt:lpstr>Công nghệ tăng cường thực tế - AR.</vt:lpstr>
      <vt:lpstr>III. SỰ KHÁC NHAU GIỮA THỰC TẾ ẢO (VR) VÀ THỰC TẠI ẢO TĂNG CƯỜNG (AR) (9) </vt:lpstr>
      <vt:lpstr>.</vt:lpstr>
      <vt:lpstr>III. SỰ KHÁC NHAU GIỮA THỰC TẾ ẢO (VR) VÀ THỰC TẠI ẢO TĂNG CƯỜNG (AR) (10) </vt:lpstr>
      <vt:lpstr>Slide 72</vt:lpstr>
      <vt:lpstr>Slide 73</vt:lpstr>
      <vt:lpstr>Slide 74</vt:lpstr>
      <vt:lpstr>Slide 75</vt:lpstr>
      <vt:lpstr>Slide 76</vt:lpstr>
      <vt:lpstr>Slide 77</vt:lpstr>
      <vt:lpstr>Slide 78</vt:lpstr>
      <vt:lpstr>Slide 79</vt:lpstr>
      <vt:lpstr>Nguồn: visualistan.com</vt:lpstr>
      <vt:lpstr>IV. ỨNG DỤNG VÀ XU HƯỚNG PHÁT TRIỂN CỦA THỰC TẠI ẢO TĂNG CƯỜNG (1) </vt:lpstr>
      <vt:lpstr>Đua xe AR - STDIO Solutions.</vt:lpstr>
      <vt:lpstr>IV. ỨNG DỤNG VÀ XU HƯỚNG PHÁT TRIỂN CỦA THỰC TẠI ẢO TĂNG CƯỜNG (1) </vt:lpstr>
      <vt:lpstr>Thử đồng hồ bằng ứng dụng AR của Touch.</vt:lpstr>
      <vt:lpstr>IV. ỨNG DỤNG VÀ XU HƯỚNG PHÁT TRIỂN CỦA THỰC TẠI ẢO TĂNG CƯỜNG (3) </vt:lpstr>
      <vt:lpstr>Sửa chữa xe ô tô thông qua các thông số cung cấp từ ứng dụng AR.</vt:lpstr>
      <vt:lpstr>IV. ỨNG DỤNG VÀ XU HƯỚNG PHÁT TRIỂN CỦA THỰC TẠI ẢO TĂNG CƯỜNG (4) </vt:lpstr>
      <vt:lpstr>Phẫu thuật ít xâm lấn sử dụng AR.</vt:lpstr>
      <vt:lpstr>IV. ỨNG DỤNG VÀ XU HƯỚNG PHÁT TRIỂN CỦA THỰC TẠI ẢO TĂNG CƯỜNG (5) </vt:lpstr>
      <vt:lpstr>IV. ỨNG DỤNG VÀ XU HƯỚNG PHÁT TRIỂN CỦA THỰC TẠI ẢO TĂNG CƯỜNG (6) </vt:lpstr>
      <vt:lpstr>IV. ỨNG DỤNG VÀ XU HƯỚNG PHÁT TRIỂN CỦA THỰC TẠI ẢO TĂNG CƯỜNG (7) </vt:lpstr>
      <vt:lpstr>Ứng dụng công nghệ thực tế ảo tăng cường vào giảng dạy.</vt:lpstr>
      <vt:lpstr>IV. ỨNG DỤNG VÀ XU HƯỚNG PHÁT TRIỂN CỦA THỰC TẠI ẢO TĂNG CƯỜNG (8) </vt:lpstr>
      <vt:lpstr>IV. ỨNG DỤNG VÀ XU HƯỚNG PHÁT TRIỂN CỦA THỰC TẠI ẢO TĂNG CƯỜNG (9) </vt:lpstr>
      <vt:lpstr>IV. ỨNG DỤNG VÀ XU HƯỚNG PHÁT TRIỂN CỦA THỰC TẠI ẢO TĂNG CƯỜNG (10) </vt:lpstr>
      <vt:lpstr>Một ngày nào đó:</vt:lpstr>
      <vt:lpstr>IV. ỨNG DỤNG VÀ XU HƯỚNG PHÁT TRIỂN CỦA THỰC TẠI ẢO TĂNG CƯỜNG (11) </vt:lpstr>
      <vt:lpstr>Tạo ra một thiết bị giúp tăng tính trải nghiệm công nghệ thực tế ảo AR.</vt:lpstr>
      <vt:lpstr>IV. ỨNG DỤNG VÀ XU HƯỚNG PHÁT TRIỂN CỦA THỰC TẠI ẢO TĂNG CƯỜNG (12) </vt:lpstr>
      <vt:lpstr>Công nghệ thực tế ảo tăng cường có tiềm năng rất to lớn và sẽ là bước nhảy vọt về công nghệ trong tương lai. </vt:lpstr>
      <vt:lpstr>IV. ỨNG DỤNG VÀ XU HƯỚNG PHÁT TRIỂN CỦA THỰC TẠI ẢO TĂNG CƯỜNG (13) </vt:lpstr>
      <vt:lpstr>IV. ỨNG DỤNG VÀ XU HƯỚNG PHÁT TRIỂN CỦA THỰC TẠI ẢO TĂNG CƯỜNG (14) </vt:lpstr>
      <vt:lpstr>IV. ỨNG DỤNG VÀ XU HƯỚNG PHÁT TRIỂN CỦA THỰC TẠI ẢO TĂNG CƯỜNG (15) </vt:lpstr>
      <vt:lpstr>IV. ỨNG DỤNG VÀ XU HƯỚNG PHÁT TRIỂN CỦA THỰC TẠI ẢO TĂNG CƯỜNG (16) </vt:lpstr>
      <vt:lpstr>IV. ỨNG DỤNG VÀ XU HƯỚNG PHÁT TRIỂN CỦA THỰC TẠI ẢO TĂNG CƯỜNG (17) </vt:lpstr>
      <vt:lpstr>IV. ỨNG DỤNG VÀ XU HƯỚNG PHÁT TRIỂN CỦA THỰC TẠI ẢO TĂNG CƯỜNG (18) </vt:lpstr>
      <vt:lpstr>TIỀM NĂNG PHÁT TRIỂN CỦA THỰC TẾ TĂNG CƯỜNG (1) </vt:lpstr>
      <vt:lpstr>TIỀM NĂNG PHÁT TRIỂN CỦA THỰC TẾ TĂNG CƯỜNG (2) </vt:lpstr>
      <vt:lpstr>Ví dụ về công nghệ AR được áp dụng. </vt:lpstr>
      <vt:lpstr>Ví dụ về công nghệ AR được áp dụng.</vt:lpstr>
      <vt:lpstr>TIỀM NĂNG PHÁT TRIỂN CỦA THỰC TẾ TĂNG CƯỜNG (3) </vt:lpstr>
      <vt:lpstr>IV. ỨNG DỤNG VÀ XU HƯỚNG PHÁT TRIỂN CỦA THỰC TẠI ẢO TĂNG CƯỜNG (15) </vt:lpstr>
      <vt:lpstr>IV. ỨNG DỤNG VÀ XU HƯỚNG PHÁT TRIỂN CỦA THỰC TẠI ẢO TĂNG CƯỜNG (16) </vt:lpstr>
      <vt:lpstr>Kính thực tế tăng cường</vt:lpstr>
      <vt:lpstr>Công nghệ AR trong cuộc sống.</vt:lpstr>
      <vt:lpstr>IV. ỨNG DỤNG VÀ XU HƯỚNG PHÁT TRIỂN CỦA THỰC TẠI ẢO TĂNG CƯỜNG (17) </vt:lpstr>
      <vt:lpstr>Ứng dụng công nghệ VR.</vt:lpstr>
      <vt:lpstr>IV. ỨNG DỤNG VÀ XU HƯỚNG PHÁT TRIỂN CỦA THỰC TẠI ẢO TĂNG CƯỜNG (18) </vt:lpstr>
      <vt:lpstr>AR kết hợp đời thực và thế giới ảo.</vt:lpstr>
      <vt:lpstr>Slide 120</vt:lpstr>
      <vt:lpstr>AR kết hợp đời thực và thế giới ảo.</vt:lpstr>
      <vt:lpstr>THANK YOU!</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III:  THỰC TẠI ẢO TĂNG CƯỜNG</dc:title>
  <dc:creator>Admin</dc:creator>
  <cp:lastModifiedBy>Hero</cp:lastModifiedBy>
  <cp:revision>159</cp:revision>
  <dcterms:created xsi:type="dcterms:W3CDTF">2022-02-10T04:08:54Z</dcterms:created>
  <dcterms:modified xsi:type="dcterms:W3CDTF">2022-03-08T10:45:13Z</dcterms:modified>
</cp:coreProperties>
</file>